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64" r:id="rId4"/>
    <p:sldId id="265" r:id="rId5"/>
    <p:sldId id="266" r:id="rId6"/>
    <p:sldId id="267" r:id="rId7"/>
    <p:sldId id="268" r:id="rId8"/>
    <p:sldId id="269" r:id="rId9"/>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Felicetti" initials="AF" lastIdx="5" clrIdx="0">
    <p:extLst>
      <p:ext uri="{19B8F6BF-5375-455C-9EA6-DF929625EA0E}">
        <p15:presenceInfo xmlns:p15="http://schemas.microsoft.com/office/powerpoint/2012/main" userId="S-1-5-21-4060015860-3155939536-3220560164-6402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0-25T11:21:43.750" idx="1">
    <p:pos x="10" y="10"/>
    <p:text>. Uno la dimensione digital è ovunque e penetra la coscienza individuale e sociale in manière che non abbiamo capito a fondo. Il fatto che leggiamo le nostre notizie dai social anziché dai giornali cambia il tipo di persona o quantomeno di cittadino o cittadina che siamo ? Sì. La dimensione digital ha anche una variabilità spaventosa, dalle app per segnalare le buche al crowdsourcing e i wikis dell’Icelandic Constitutional Review.</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10-25T11:22:24.056" idx="2">
    <p:pos x="10" y="10"/>
    <p:text>Due democrazia è un concetto essenzialmente constestato (essentially contested concept) e democratizzazione lo è ancora di più. È democratico, è un passo avanti nella democratizzazione, dei nostri sistemi politici che un comune crei un software dove quando va bene 30 mila persone votano online per decisioni che riguardano una comunità di 300 mila persone? Messa così forse no ma in fondo siamo in tanti a pensare di sì, sono materie complesse che prestano il fianco alla propoaganda. Che ci si affidi in larga parte ad algoritmi o a forme d’intelligenza articificiale che hanno capacità computazionali che nessun team di burocrati o anche mandarini potrebbero mai avere per decidere ed implementare scelte riguardanti la redistribuzione delle risorse o la salute pubblica anche a livello locale, è democratico?</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10-25T11:34:04.521" idx="3">
    <p:pos x="776" y="1177"/>
    <p:text>Terzo problema, la permeabilità delle scale. Bologna in quanto unità amministrativa è una cosa ben chiara, ma non è la dimensione dell’unità amministrativa spesso in tensione con la dimensione urbana? Se uno vuole fare inclusione democratica e partecipazione dove inzia e dove finisce Bologna, dove inizia e finisce Milano, dove inzia e finisce Barcellona? Per non parlare di dove inzia e finisce il Jhabua district del Madhya Pradesh, India (Gram sabhas) che sono le istituzioni deliberative e d’innovazione democratica più grande del mondo?</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10-25T13:40:40.220" idx="5">
    <p:pos x="7489" y="230"/>
    <p:text>un milione di participatory budgeting ibridi. Si pensa sempre al presente e al futuro io concludo con il passato qualche anno fa, un era fa. Due cose vecchie ma bellissime. Benessere spicologico comunità. Esempio storico di gamification per la seconda campagna di Obama.</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nl-B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p>
            <a:fld id="{3F55E4B3-442B-4FFA-AE4A-E5B2CD96C9B9}" type="datetimeFigureOut">
              <a:rPr lang="nl-BE" smtClean="0"/>
              <a:t>25/10/2019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4FE7490E-9403-4FA9-913C-65621256CC45}" type="slidenum">
              <a:rPr lang="nl-BE" smtClean="0"/>
              <a:t>‹#›</a:t>
            </a:fld>
            <a:endParaRPr lang="nl-BE"/>
          </a:p>
        </p:txBody>
      </p:sp>
    </p:spTree>
    <p:extLst>
      <p:ext uri="{BB962C8B-B14F-4D97-AF65-F5344CB8AC3E}">
        <p14:creationId xmlns:p14="http://schemas.microsoft.com/office/powerpoint/2010/main" val="158691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3F55E4B3-442B-4FFA-AE4A-E5B2CD96C9B9}" type="datetimeFigureOut">
              <a:rPr lang="nl-BE" smtClean="0"/>
              <a:t>25/10/2019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4FE7490E-9403-4FA9-913C-65621256CC45}" type="slidenum">
              <a:rPr lang="nl-BE" smtClean="0"/>
              <a:t>‹#›</a:t>
            </a:fld>
            <a:endParaRPr lang="nl-BE"/>
          </a:p>
        </p:txBody>
      </p:sp>
    </p:spTree>
    <p:extLst>
      <p:ext uri="{BB962C8B-B14F-4D97-AF65-F5344CB8AC3E}">
        <p14:creationId xmlns:p14="http://schemas.microsoft.com/office/powerpoint/2010/main" val="716726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3F55E4B3-442B-4FFA-AE4A-E5B2CD96C9B9}" type="datetimeFigureOut">
              <a:rPr lang="nl-BE" smtClean="0"/>
              <a:t>25/10/2019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4FE7490E-9403-4FA9-913C-65621256CC45}" type="slidenum">
              <a:rPr lang="nl-BE" smtClean="0"/>
              <a:t>‹#›</a:t>
            </a:fld>
            <a:endParaRPr lang="nl-BE"/>
          </a:p>
        </p:txBody>
      </p:sp>
    </p:spTree>
    <p:extLst>
      <p:ext uri="{BB962C8B-B14F-4D97-AF65-F5344CB8AC3E}">
        <p14:creationId xmlns:p14="http://schemas.microsoft.com/office/powerpoint/2010/main" val="1106405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3F55E4B3-442B-4FFA-AE4A-E5B2CD96C9B9}" type="datetimeFigureOut">
              <a:rPr lang="nl-BE" smtClean="0"/>
              <a:t>25/10/2019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4FE7490E-9403-4FA9-913C-65621256CC45}" type="slidenum">
              <a:rPr lang="nl-BE" smtClean="0"/>
              <a:t>‹#›</a:t>
            </a:fld>
            <a:endParaRPr lang="nl-BE"/>
          </a:p>
        </p:txBody>
      </p:sp>
    </p:spTree>
    <p:extLst>
      <p:ext uri="{BB962C8B-B14F-4D97-AF65-F5344CB8AC3E}">
        <p14:creationId xmlns:p14="http://schemas.microsoft.com/office/powerpoint/2010/main" val="3688251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nl-B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F55E4B3-442B-4FFA-AE4A-E5B2CD96C9B9}" type="datetimeFigureOut">
              <a:rPr lang="nl-BE" smtClean="0"/>
              <a:t>25/10/2019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4FE7490E-9403-4FA9-913C-65621256CC45}" type="slidenum">
              <a:rPr lang="nl-BE" smtClean="0"/>
              <a:t>‹#›</a:t>
            </a:fld>
            <a:endParaRPr lang="nl-BE"/>
          </a:p>
        </p:txBody>
      </p:sp>
    </p:spTree>
    <p:extLst>
      <p:ext uri="{BB962C8B-B14F-4D97-AF65-F5344CB8AC3E}">
        <p14:creationId xmlns:p14="http://schemas.microsoft.com/office/powerpoint/2010/main" val="2603679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4"/>
          <p:cNvSpPr>
            <a:spLocks noGrp="1"/>
          </p:cNvSpPr>
          <p:nvPr>
            <p:ph type="dt" sz="half" idx="10"/>
          </p:nvPr>
        </p:nvSpPr>
        <p:spPr/>
        <p:txBody>
          <a:bodyPr/>
          <a:lstStyle/>
          <a:p>
            <a:fld id="{3F55E4B3-442B-4FFA-AE4A-E5B2CD96C9B9}" type="datetimeFigureOut">
              <a:rPr lang="nl-BE" smtClean="0"/>
              <a:t>25/10/2019</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4FE7490E-9403-4FA9-913C-65621256CC45}" type="slidenum">
              <a:rPr lang="nl-BE" smtClean="0"/>
              <a:t>‹#›</a:t>
            </a:fld>
            <a:endParaRPr lang="nl-BE"/>
          </a:p>
        </p:txBody>
      </p:sp>
    </p:spTree>
    <p:extLst>
      <p:ext uri="{BB962C8B-B14F-4D97-AF65-F5344CB8AC3E}">
        <p14:creationId xmlns:p14="http://schemas.microsoft.com/office/powerpoint/2010/main" val="3675829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nl-B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6"/>
          <p:cNvSpPr>
            <a:spLocks noGrp="1"/>
          </p:cNvSpPr>
          <p:nvPr>
            <p:ph type="dt" sz="half" idx="10"/>
          </p:nvPr>
        </p:nvSpPr>
        <p:spPr/>
        <p:txBody>
          <a:bodyPr/>
          <a:lstStyle/>
          <a:p>
            <a:fld id="{3F55E4B3-442B-4FFA-AE4A-E5B2CD96C9B9}" type="datetimeFigureOut">
              <a:rPr lang="nl-BE" smtClean="0"/>
              <a:t>25/10/2019</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4FE7490E-9403-4FA9-913C-65621256CC45}" type="slidenum">
              <a:rPr lang="nl-BE" smtClean="0"/>
              <a:t>‹#›</a:t>
            </a:fld>
            <a:endParaRPr lang="nl-BE"/>
          </a:p>
        </p:txBody>
      </p:sp>
    </p:spTree>
    <p:extLst>
      <p:ext uri="{BB962C8B-B14F-4D97-AF65-F5344CB8AC3E}">
        <p14:creationId xmlns:p14="http://schemas.microsoft.com/office/powerpoint/2010/main" val="748689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p:txBody>
          <a:bodyPr/>
          <a:lstStyle/>
          <a:p>
            <a:fld id="{3F55E4B3-442B-4FFA-AE4A-E5B2CD96C9B9}" type="datetimeFigureOut">
              <a:rPr lang="nl-BE" smtClean="0"/>
              <a:t>25/10/2019</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4FE7490E-9403-4FA9-913C-65621256CC45}" type="slidenum">
              <a:rPr lang="nl-BE" smtClean="0"/>
              <a:t>‹#›</a:t>
            </a:fld>
            <a:endParaRPr lang="nl-BE"/>
          </a:p>
        </p:txBody>
      </p:sp>
    </p:spTree>
    <p:extLst>
      <p:ext uri="{BB962C8B-B14F-4D97-AF65-F5344CB8AC3E}">
        <p14:creationId xmlns:p14="http://schemas.microsoft.com/office/powerpoint/2010/main" val="569670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5E4B3-442B-4FFA-AE4A-E5B2CD96C9B9}" type="datetimeFigureOut">
              <a:rPr lang="nl-BE" smtClean="0"/>
              <a:t>25/10/2019</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4FE7490E-9403-4FA9-913C-65621256CC45}" type="slidenum">
              <a:rPr lang="nl-BE" smtClean="0"/>
              <a:t>‹#›</a:t>
            </a:fld>
            <a:endParaRPr lang="nl-BE"/>
          </a:p>
        </p:txBody>
      </p:sp>
    </p:spTree>
    <p:extLst>
      <p:ext uri="{BB962C8B-B14F-4D97-AF65-F5344CB8AC3E}">
        <p14:creationId xmlns:p14="http://schemas.microsoft.com/office/powerpoint/2010/main" val="168151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nl-B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F55E4B3-442B-4FFA-AE4A-E5B2CD96C9B9}" type="datetimeFigureOut">
              <a:rPr lang="nl-BE" smtClean="0"/>
              <a:t>25/10/2019</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4FE7490E-9403-4FA9-913C-65621256CC45}" type="slidenum">
              <a:rPr lang="nl-BE" smtClean="0"/>
              <a:t>‹#›</a:t>
            </a:fld>
            <a:endParaRPr lang="nl-BE"/>
          </a:p>
        </p:txBody>
      </p:sp>
    </p:spTree>
    <p:extLst>
      <p:ext uri="{BB962C8B-B14F-4D97-AF65-F5344CB8AC3E}">
        <p14:creationId xmlns:p14="http://schemas.microsoft.com/office/powerpoint/2010/main" val="2967294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nl-B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F55E4B3-442B-4FFA-AE4A-E5B2CD96C9B9}" type="datetimeFigureOut">
              <a:rPr lang="nl-BE" smtClean="0"/>
              <a:t>25/10/2019</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4FE7490E-9403-4FA9-913C-65621256CC45}" type="slidenum">
              <a:rPr lang="nl-BE" smtClean="0"/>
              <a:t>‹#›</a:t>
            </a:fld>
            <a:endParaRPr lang="nl-BE"/>
          </a:p>
        </p:txBody>
      </p:sp>
    </p:spTree>
    <p:extLst>
      <p:ext uri="{BB962C8B-B14F-4D97-AF65-F5344CB8AC3E}">
        <p14:creationId xmlns:p14="http://schemas.microsoft.com/office/powerpoint/2010/main" val="390030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55E4B3-442B-4FFA-AE4A-E5B2CD96C9B9}" type="datetimeFigureOut">
              <a:rPr lang="nl-BE" smtClean="0"/>
              <a:t>25/10/2019</a:t>
            </a:fld>
            <a:endParaRPr lang="nl-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7490E-9403-4FA9-913C-65621256CC45}" type="slidenum">
              <a:rPr lang="nl-BE" smtClean="0"/>
              <a:t>‹#›</a:t>
            </a:fld>
            <a:endParaRPr lang="nl-BE"/>
          </a:p>
        </p:txBody>
      </p:sp>
    </p:spTree>
    <p:extLst>
      <p:ext uri="{BB962C8B-B14F-4D97-AF65-F5344CB8AC3E}">
        <p14:creationId xmlns:p14="http://schemas.microsoft.com/office/powerpoint/2010/main" val="4212530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hyperlink" Target="https://www.theguardian.com/technology/2019/oct/14/automating-poverty-algorithms-punish-poor?CMP=share_btn_tw"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wwworks/2712985768"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comments" Target="../comments/comment3.xml"/><Relationship Id="rId5" Type="http://schemas.openxmlformats.org/officeDocument/2006/relationships/hyperlink" Target="https://science.sciencemag.org/content/363/6432/1144"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participedia.ne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latinno.net/en/"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4482003" cy="2988002"/>
          </a:xfrm>
        </p:spPr>
      </p:pic>
      <p:sp>
        <p:nvSpPr>
          <p:cNvPr id="5" name="TextBox 4"/>
          <p:cNvSpPr txBox="1"/>
          <p:nvPr/>
        </p:nvSpPr>
        <p:spPr>
          <a:xfrm>
            <a:off x="0" y="2988002"/>
            <a:ext cx="10891982" cy="230832"/>
          </a:xfrm>
          <a:prstGeom prst="rect">
            <a:avLst/>
          </a:prstGeom>
          <a:noFill/>
        </p:spPr>
        <p:txBody>
          <a:bodyPr wrap="square" rtlCol="0">
            <a:spAutoFit/>
          </a:bodyPr>
          <a:lstStyle/>
          <a:p>
            <a:r>
              <a:rPr lang="nl-BE" sz="900" dirty="0" smtClean="0"/>
              <a:t>Image credit (Markus </a:t>
            </a:r>
            <a:r>
              <a:rPr lang="nl-BE" sz="900" dirty="0" err="1" smtClean="0"/>
              <a:t>Spiske</a:t>
            </a:r>
            <a:r>
              <a:rPr lang="nl-BE" sz="900" dirty="0" smtClean="0"/>
              <a:t>): www.pexels.com/photo/blur-bokeh-business-connection-230860</a:t>
            </a:r>
            <a:r>
              <a:rPr lang="nl-BE" sz="900" dirty="0"/>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2616" y="3103418"/>
            <a:ext cx="7689384" cy="375458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49" y="5234633"/>
            <a:ext cx="4373454" cy="1623367"/>
          </a:xfrm>
          <a:prstGeom prst="rect">
            <a:avLst/>
          </a:prstGeom>
        </p:spPr>
      </p:pic>
    </p:spTree>
    <p:extLst>
      <p:ext uri="{BB962C8B-B14F-4D97-AF65-F5344CB8AC3E}">
        <p14:creationId xmlns:p14="http://schemas.microsoft.com/office/powerpoint/2010/main" val="3173744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3981255" cy="2991678"/>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856"/>
          <a:stretch/>
        </p:blipFill>
        <p:spPr>
          <a:xfrm>
            <a:off x="3974317" y="2256518"/>
            <a:ext cx="8217683" cy="4293705"/>
          </a:xfrm>
          <a:prstGeom prst="rect">
            <a:avLst/>
          </a:prstGeom>
        </p:spPr>
      </p:pic>
      <p:sp>
        <p:nvSpPr>
          <p:cNvPr id="6" name="Rectangle 5"/>
          <p:cNvSpPr/>
          <p:nvPr/>
        </p:nvSpPr>
        <p:spPr>
          <a:xfrm>
            <a:off x="2882348" y="6550223"/>
            <a:ext cx="10873409" cy="307777"/>
          </a:xfrm>
          <a:prstGeom prst="rect">
            <a:avLst/>
          </a:prstGeom>
        </p:spPr>
        <p:txBody>
          <a:bodyPr wrap="square">
            <a:spAutoFit/>
          </a:bodyPr>
          <a:lstStyle/>
          <a:p>
            <a:r>
              <a:rPr lang="nl-BE" sz="1400" dirty="0">
                <a:hlinkClick r:id="rId4"/>
              </a:rPr>
              <a:t>https://www.theguardian.com/technology/2019/oct/14/automating-poverty-algorithms-punish-poor?CMP=share_btn_tw</a:t>
            </a:r>
            <a:endParaRPr lang="nl-BE" sz="1400" dirty="0"/>
          </a:p>
        </p:txBody>
      </p:sp>
    </p:spTree>
    <p:extLst>
      <p:ext uri="{BB962C8B-B14F-4D97-AF65-F5344CB8AC3E}">
        <p14:creationId xmlns:p14="http://schemas.microsoft.com/office/powerpoint/2010/main" val="18562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4943061" cy="3707296"/>
          </a:xfrm>
        </p:spPr>
      </p:pic>
      <p:sp>
        <p:nvSpPr>
          <p:cNvPr id="5" name="TextBox 4"/>
          <p:cNvSpPr txBox="1"/>
          <p:nvPr/>
        </p:nvSpPr>
        <p:spPr>
          <a:xfrm>
            <a:off x="1" y="3764644"/>
            <a:ext cx="4943060" cy="276999"/>
          </a:xfrm>
          <a:prstGeom prst="rect">
            <a:avLst/>
          </a:prstGeom>
          <a:noFill/>
        </p:spPr>
        <p:txBody>
          <a:bodyPr wrap="square" rtlCol="0">
            <a:spAutoFit/>
          </a:bodyPr>
          <a:lstStyle/>
          <a:p>
            <a:r>
              <a:rPr lang="en-US" sz="1200" dirty="0" smtClean="0"/>
              <a:t>Credit (NASA/GSFC): </a:t>
            </a:r>
            <a:r>
              <a:rPr lang="nl-BE" sz="1200" dirty="0">
                <a:hlinkClick r:id="rId3"/>
              </a:rPr>
              <a:t>https://www.flickr.com/photos/wwworks/2712985768</a:t>
            </a:r>
            <a:endParaRPr lang="nl-BE"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3060" y="1262455"/>
            <a:ext cx="7248940" cy="5595546"/>
          </a:xfrm>
          <a:prstGeom prst="rect">
            <a:avLst/>
          </a:prstGeom>
        </p:spPr>
      </p:pic>
      <p:sp>
        <p:nvSpPr>
          <p:cNvPr id="7" name="TextBox 6"/>
          <p:cNvSpPr txBox="1"/>
          <p:nvPr/>
        </p:nvSpPr>
        <p:spPr>
          <a:xfrm>
            <a:off x="5340625" y="1014853"/>
            <a:ext cx="7729331" cy="261610"/>
          </a:xfrm>
          <a:prstGeom prst="rect">
            <a:avLst/>
          </a:prstGeom>
          <a:noFill/>
        </p:spPr>
        <p:txBody>
          <a:bodyPr wrap="square" rtlCol="0">
            <a:spAutoFit/>
          </a:bodyPr>
          <a:lstStyle/>
          <a:p>
            <a:r>
              <a:rPr lang="en-US" sz="1100" dirty="0"/>
              <a:t>Credit </a:t>
            </a:r>
            <a:r>
              <a:rPr lang="en-US" sz="1100" dirty="0" smtClean="0"/>
              <a:t>(Science</a:t>
            </a:r>
            <a:r>
              <a:rPr lang="en-US" sz="1100" dirty="0"/>
              <a:t>; </a:t>
            </a:r>
            <a:r>
              <a:rPr lang="en-US" sz="1100" dirty="0" err="1"/>
              <a:t>Jhabua</a:t>
            </a:r>
            <a:r>
              <a:rPr lang="en-US" sz="1100" dirty="0"/>
              <a:t> district </a:t>
            </a:r>
            <a:r>
              <a:rPr lang="en-US" sz="1100" dirty="0" smtClean="0"/>
              <a:t>Madhya </a:t>
            </a:r>
            <a:r>
              <a:rPr lang="en-US" sz="1100" dirty="0"/>
              <a:t>Pradesh, India (Gram </a:t>
            </a:r>
            <a:r>
              <a:rPr lang="en-US" sz="1100" dirty="0" err="1"/>
              <a:t>sabhas</a:t>
            </a:r>
            <a:r>
              <a:rPr lang="en-US" sz="1100" dirty="0" smtClean="0"/>
              <a:t>):</a:t>
            </a:r>
            <a:r>
              <a:rPr lang="nl-BE" sz="1100" u="sng" dirty="0" smtClean="0">
                <a:hlinkClick r:id="rId5"/>
              </a:rPr>
              <a:t> </a:t>
            </a:r>
            <a:r>
              <a:rPr lang="nl-BE" sz="1100" dirty="0" smtClean="0">
                <a:hlinkClick r:id="rId5"/>
              </a:rPr>
              <a:t>science.sciencemag.org/content/363/6432/1144</a:t>
            </a:r>
            <a:endParaRPr lang="nl-BE" sz="1100" dirty="0"/>
          </a:p>
        </p:txBody>
      </p:sp>
    </p:spTree>
    <p:extLst>
      <p:ext uri="{BB962C8B-B14F-4D97-AF65-F5344CB8AC3E}">
        <p14:creationId xmlns:p14="http://schemas.microsoft.com/office/powerpoint/2010/main" val="2492269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39" y="3650570"/>
            <a:ext cx="4906618" cy="307777"/>
          </a:xfrm>
          <a:prstGeom prst="rect">
            <a:avLst/>
          </a:prstGeom>
          <a:noFill/>
        </p:spPr>
        <p:txBody>
          <a:bodyPr wrap="square" rtlCol="0">
            <a:spAutoFit/>
          </a:bodyPr>
          <a:lstStyle/>
          <a:p>
            <a:r>
              <a:rPr lang="nl-BE" sz="1400" dirty="0" err="1"/>
              <a:t>Credits</a:t>
            </a:r>
            <a:r>
              <a:rPr lang="nl-BE" sz="1400" dirty="0"/>
              <a:t> </a:t>
            </a:r>
            <a:r>
              <a:rPr lang="nl-BE" sz="1400" dirty="0" smtClean="0"/>
              <a:t>(City of </a:t>
            </a:r>
            <a:r>
              <a:rPr lang="nl-BE" sz="1400" dirty="0"/>
              <a:t>Brussels</a:t>
            </a:r>
            <a:r>
              <a:rPr lang="nl-BE" sz="1400" dirty="0" smtClean="0"/>
              <a:t>): www.brussels.be</a:t>
            </a:r>
            <a:r>
              <a:rPr lang="nl-BE" sz="1400" dirty="0"/>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5576" y="1307398"/>
            <a:ext cx="3976424" cy="5301899"/>
          </a:xfrm>
          <a:prstGeom prst="rect">
            <a:avLst/>
          </a:prstGeom>
        </p:spPr>
      </p:pic>
      <p:sp>
        <p:nvSpPr>
          <p:cNvPr id="7" name="TextBox 6"/>
          <p:cNvSpPr txBox="1"/>
          <p:nvPr/>
        </p:nvSpPr>
        <p:spPr>
          <a:xfrm>
            <a:off x="7865163" y="6603859"/>
            <a:ext cx="4326837" cy="253916"/>
          </a:xfrm>
          <a:prstGeom prst="rect">
            <a:avLst/>
          </a:prstGeom>
          <a:noFill/>
        </p:spPr>
        <p:txBody>
          <a:bodyPr wrap="square" rtlCol="0">
            <a:spAutoFit/>
          </a:bodyPr>
          <a:lstStyle/>
          <a:p>
            <a:r>
              <a:rPr lang="nl-BE" sz="1050" dirty="0" err="1"/>
              <a:t>Credits</a:t>
            </a:r>
            <a:r>
              <a:rPr lang="nl-BE" sz="1050" dirty="0"/>
              <a:t> </a:t>
            </a:r>
            <a:r>
              <a:rPr lang="nl-BE" sz="1050" dirty="0" smtClean="0"/>
              <a:t>(Arda, </a:t>
            </a:r>
            <a:r>
              <a:rPr lang="nl-BE" sz="1050" dirty="0"/>
              <a:t>Flickr</a:t>
            </a:r>
            <a:r>
              <a:rPr lang="nl-BE" sz="1050" dirty="0" smtClean="0"/>
              <a:t>): www.flickr.com/photos/23093190@N00/9547864544</a:t>
            </a:r>
            <a:endParaRPr lang="nl-BE" sz="105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8233574" cy="3650569"/>
          </a:xfrm>
          <a:prstGeom prst="rect">
            <a:avLst/>
          </a:prstGeom>
        </p:spPr>
      </p:pic>
    </p:spTree>
    <p:extLst>
      <p:ext uri="{BB962C8B-B14F-4D97-AF65-F5344CB8AC3E}">
        <p14:creationId xmlns:p14="http://schemas.microsoft.com/office/powerpoint/2010/main" val="3357619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dirty="0"/>
          </a:p>
        </p:txBody>
      </p:sp>
      <p:sp>
        <p:nvSpPr>
          <p:cNvPr id="3" name="Content Placeholder 2"/>
          <p:cNvSpPr>
            <a:spLocks noGrp="1"/>
          </p:cNvSpPr>
          <p:nvPr>
            <p:ph idx="1"/>
          </p:nvPr>
        </p:nvSpPr>
        <p:spPr/>
        <p:txBody>
          <a:bodyPr/>
          <a:lstStyle/>
          <a:p>
            <a:pPr marL="0" indent="0">
              <a:buNone/>
            </a:pPr>
            <a:r>
              <a:rPr lang="nl-BE" dirty="0">
                <a:hlinkClick r:id="rId2"/>
              </a:rPr>
              <a:t>https://participedia.net/</a:t>
            </a:r>
            <a:endParaRPr lang="nl-BE"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3517" b="6339"/>
          <a:stretch/>
        </p:blipFill>
        <p:spPr>
          <a:xfrm>
            <a:off x="838200" y="2445026"/>
            <a:ext cx="10058400" cy="3349487"/>
          </a:xfrm>
          <a:prstGeom prst="rect">
            <a:avLst/>
          </a:prstGeom>
        </p:spPr>
      </p:pic>
    </p:spTree>
    <p:extLst>
      <p:ext uri="{BB962C8B-B14F-4D97-AF65-F5344CB8AC3E}">
        <p14:creationId xmlns:p14="http://schemas.microsoft.com/office/powerpoint/2010/main" val="3981864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8910"/>
          </a:xfrm>
        </p:spPr>
        <p:txBody>
          <a:bodyPr>
            <a:normAutofit fontScale="90000"/>
          </a:bodyPr>
          <a:lstStyle/>
          <a:p>
            <a:r>
              <a:rPr lang="nl-BE" dirty="0">
                <a:hlinkClick r:id="rId2"/>
              </a:rPr>
              <a:t>https://www.latinno.net/en/</a:t>
            </a:r>
            <a:endParaRPr lang="nl-BE"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704" y="974036"/>
            <a:ext cx="4583210" cy="4351338"/>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0765" y="2797437"/>
            <a:ext cx="9051235" cy="4060563"/>
          </a:xfrm>
          <a:prstGeom prst="rect">
            <a:avLst/>
          </a:prstGeom>
        </p:spPr>
      </p:pic>
    </p:spTree>
    <p:extLst>
      <p:ext uri="{BB962C8B-B14F-4D97-AF65-F5344CB8AC3E}">
        <p14:creationId xmlns:p14="http://schemas.microsoft.com/office/powerpoint/2010/main" val="3870284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681" y="255243"/>
            <a:ext cx="5326710" cy="636797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8229" y="365124"/>
            <a:ext cx="5931019" cy="6330315"/>
          </a:xfrm>
          <a:prstGeom prst="rect">
            <a:avLst/>
          </a:prstGeom>
        </p:spPr>
      </p:pic>
    </p:spTree>
    <p:extLst>
      <p:ext uri="{BB962C8B-B14F-4D97-AF65-F5344CB8AC3E}">
        <p14:creationId xmlns:p14="http://schemas.microsoft.com/office/powerpoint/2010/main" val="2737784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a:p>
        </p:txBody>
      </p:sp>
      <p:sp>
        <p:nvSpPr>
          <p:cNvPr id="3" name="Content Placeholder 2"/>
          <p:cNvSpPr>
            <a:spLocks noGrp="1"/>
          </p:cNvSpPr>
          <p:nvPr>
            <p:ph idx="1"/>
          </p:nvPr>
        </p:nvSpPr>
        <p:spPr/>
        <p:txBody>
          <a:bodyPr/>
          <a:lstStyle/>
          <a:p>
            <a:pPr marL="0" indent="0" algn="ctr">
              <a:buNone/>
            </a:pPr>
            <a:r>
              <a:rPr lang="en-US" sz="5400" b="1" dirty="0" smtClean="0"/>
              <a:t>Grazie!</a:t>
            </a:r>
          </a:p>
          <a:p>
            <a:pPr marL="0" indent="0" algn="ctr">
              <a:buNone/>
            </a:pPr>
            <a:endParaRPr lang="en-US" sz="5400" dirty="0" smtClean="0"/>
          </a:p>
          <a:p>
            <a:pPr marL="0" indent="0" algn="ctr">
              <a:buNone/>
            </a:pPr>
            <a:endParaRPr lang="en-US" sz="5400" dirty="0"/>
          </a:p>
          <a:p>
            <a:pPr marL="0" indent="0" algn="ctr">
              <a:buNone/>
            </a:pPr>
            <a:endParaRPr lang="en-US" sz="5400" dirty="0"/>
          </a:p>
          <a:p>
            <a:pPr marL="0" indent="0" algn="ctr">
              <a:buNone/>
            </a:pPr>
            <a:r>
              <a:rPr lang="en-US" sz="4000" dirty="0" smtClean="0"/>
              <a:t>@</a:t>
            </a:r>
            <a:r>
              <a:rPr lang="en-US" sz="4000" dirty="0" err="1" smtClean="0"/>
              <a:t>AndreaFelicetti</a:t>
            </a:r>
            <a:endParaRPr lang="nl-BE"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449" y="5056217"/>
            <a:ext cx="1098405" cy="797472"/>
          </a:xfrm>
          <a:prstGeom prst="rect">
            <a:avLst/>
          </a:prstGeom>
        </p:spPr>
      </p:pic>
    </p:spTree>
    <p:extLst>
      <p:ext uri="{BB962C8B-B14F-4D97-AF65-F5344CB8AC3E}">
        <p14:creationId xmlns:p14="http://schemas.microsoft.com/office/powerpoint/2010/main" val="4078854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1360</TotalTime>
  <Words>60</Words>
  <Application>Microsoft Office PowerPoint</Application>
  <PresentationFormat>Widescreen</PresentationFormat>
  <Paragraphs>13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https://www.latinno.net/en/</vt:lpstr>
      <vt:lpstr>PowerPoint Presentation</vt:lpstr>
      <vt:lpstr>PowerPoint Presentation</vt:lpstr>
    </vt:vector>
  </TitlesOfParts>
  <Company>KU Leuven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Felicetti</dc:creator>
  <cp:lastModifiedBy>Andrea Felicetti</cp:lastModifiedBy>
  <cp:revision>15</cp:revision>
  <dcterms:created xsi:type="dcterms:W3CDTF">2019-10-24T10:43:45Z</dcterms:created>
  <dcterms:modified xsi:type="dcterms:W3CDTF">2019-10-25T12:52:32Z</dcterms:modified>
</cp:coreProperties>
</file>