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8" r:id="rId9"/>
    <p:sldId id="269" r:id="rId10"/>
    <p:sldId id="270" r:id="rId11"/>
    <p:sldId id="271" r:id="rId12"/>
    <p:sldId id="274" r:id="rId13"/>
    <p:sldId id="275" r:id="rId14"/>
    <p:sldId id="276" r:id="rId15"/>
    <p:sldId id="277" r:id="rId16"/>
    <p:sldId id="273" r:id="rId17"/>
  </p:sldIdLst>
  <p:sldSz cx="12192000" cy="6858000"/>
  <p:notesSz cx="6858000" cy="9144000"/>
  <p:embeddedFontLs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Lato" panose="020F0502020204030203" pitchFamily="34" charset="77"/>
      <p:regular r:id="rId23"/>
      <p:bold r:id="rId24"/>
      <p:italic r:id="rId25"/>
      <p:boldItalic r:id="rId26"/>
    </p:embeddedFont>
    <p:embeddedFont>
      <p:font typeface="Raleway" panose="020B0503030101060003" pitchFamily="34" charset="77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80">
          <p15:clr>
            <a:srgbClr val="9AA0A6"/>
          </p15:clr>
        </p15:guide>
        <p15:guide id="2" pos="377">
          <p15:clr>
            <a:srgbClr val="9AA0A6"/>
          </p15:clr>
        </p15:guide>
        <p15:guide id="3" orient="horz" pos="4155">
          <p15:clr>
            <a:srgbClr val="9AA0A6"/>
          </p15:clr>
        </p15:guide>
        <p15:guide id="4" pos="7303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CO [Didattica dell'Italiano per la Cultura Orale]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3"/>
  </p:normalViewPr>
  <p:slideViewPr>
    <p:cSldViewPr snapToGrid="0">
      <p:cViewPr varScale="1">
        <p:scale>
          <a:sx n="112" d="100"/>
          <a:sy n="112" d="100"/>
        </p:scale>
        <p:origin x="480" y="200"/>
      </p:cViewPr>
      <p:guideLst>
        <p:guide orient="horz" pos="680"/>
        <p:guide pos="377"/>
        <p:guide orient="horz" pos="4155"/>
        <p:guide pos="73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57ce4ccc9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57ce4ccc9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c92005902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c92005902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5837544c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55837544c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5837544c6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5837544c6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3989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5837544c6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5837544c6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220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5837544c6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5837544c6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359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5837544c6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5837544c6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066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557ce4ccc9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557ce4ccc9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c9200590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c9200590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c92005902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c92005902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1d114a69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1d114a69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17bcaaca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17bcaaca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1e70296ad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1e70296ad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c92005902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c92005902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c94272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c94272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c92005902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c92005902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72600" y="1763267"/>
            <a:ext cx="10250700" cy="221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72837" y="4230533"/>
            <a:ext cx="10250700" cy="721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1"/>
          <p:cNvGrpSpPr/>
          <p:nvPr/>
        </p:nvGrpSpPr>
        <p:grpSpPr>
          <a:xfrm>
            <a:off x="1107036" y="5558926"/>
            <a:ext cx="994316" cy="61102"/>
            <a:chOff x="4580561" y="2589004"/>
            <a:chExt cx="1064464" cy="25200"/>
          </a:xfrm>
        </p:grpSpPr>
        <p:sp>
          <p:nvSpPr>
            <p:cNvPr id="64" name="Google Shape;64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972600" y="978600"/>
            <a:ext cx="10251300" cy="165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972600" y="3030517"/>
            <a:ext cx="10251300" cy="210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69" name="Google Shape;69;p11"/>
          <p:cNvSpPr/>
          <p:nvPr/>
        </p:nvSpPr>
        <p:spPr>
          <a:xfrm>
            <a:off x="10757070" y="176095"/>
            <a:ext cx="1132800" cy="11337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17758" y="257171"/>
            <a:ext cx="1011450" cy="97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>
  <p:cSld name="SECTION_HEADER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810000" y="2951396"/>
            <a:ext cx="105615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entury Gothic"/>
              <a:buNone/>
              <a:defRPr sz="4800" b="1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>
            <a:off x="810000" y="5281201"/>
            <a:ext cx="10561500" cy="4341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 rtl="0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80" name="Google Shape;8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17758" y="257171"/>
            <a:ext cx="1011450" cy="97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E06666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16" name="Google Shape;16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72600" y="1763267"/>
            <a:ext cx="10251300" cy="20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10757070" y="176095"/>
            <a:ext cx="1132800" cy="11337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17758" y="257171"/>
            <a:ext cx="1011450" cy="97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>
                <a:solidFill>
                  <a:srgbClr val="000000"/>
                </a:solidFill>
              </a:defRPr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5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5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5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5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5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15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3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972434" y="2771833"/>
            <a:ext cx="5032500" cy="301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6191471" y="2771833"/>
            <a:ext cx="5032500" cy="301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3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300" cy="184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961633" y="3708967"/>
            <a:ext cx="4401300" cy="213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8"/>
          <p:cNvGrpSpPr/>
          <p:nvPr/>
        </p:nvGrpSpPr>
        <p:grpSpPr>
          <a:xfrm>
            <a:off x="1107036" y="5558926"/>
            <a:ext cx="994316" cy="61102"/>
            <a:chOff x="4580561" y="2589004"/>
            <a:chExt cx="1064464" cy="25200"/>
          </a:xfrm>
        </p:grpSpPr>
        <p:sp>
          <p:nvSpPr>
            <p:cNvPr id="44" name="Google Shape;44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972600" y="1152400"/>
            <a:ext cx="9361500" cy="3980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300" cy="22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966600" y="4215367"/>
            <a:ext cx="4401300" cy="101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6898967" y="1803500"/>
            <a:ext cx="4499100" cy="403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10757070" y="176095"/>
            <a:ext cx="1132800" cy="11337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966600" y="5830068"/>
            <a:ext cx="10263300" cy="614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Raleway"/>
              <a:buChar char="●"/>
              <a:defRPr sz="17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Raleway"/>
              <a:buChar char="○"/>
              <a:defRPr sz="15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Raleway"/>
              <a:buChar char="■"/>
              <a:defRPr sz="15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Raleway"/>
              <a:buChar char="●"/>
              <a:defRPr sz="15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Raleway"/>
              <a:buChar char="○"/>
              <a:defRPr sz="15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Raleway"/>
              <a:buChar char="■"/>
              <a:defRPr sz="15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Raleway"/>
              <a:buChar char="●"/>
              <a:defRPr sz="15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Raleway"/>
              <a:buChar char="○"/>
              <a:defRPr sz="15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238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1500"/>
              <a:buFont typeface="Raleway"/>
              <a:buChar char="■"/>
              <a:defRPr sz="15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giulio.asta@gmail.com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hyperlink" Target="mailto:dicodidattica@gmail.com" TargetMode="External"/><Relationship Id="rId4" Type="http://schemas.openxmlformats.org/officeDocument/2006/relationships/hyperlink" Target="mailto:arianna.welisch@gmail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26" Type="http://schemas.openxmlformats.org/officeDocument/2006/relationships/image" Target="../media/image5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1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1510050" y="1047025"/>
            <a:ext cx="7484048" cy="13732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La Media Literacy come supporto all’apprendimento della lingua</a:t>
            </a:r>
            <a:endParaRPr dirty="0"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1"/>
          </p:nvPr>
        </p:nvSpPr>
        <p:spPr>
          <a:xfrm>
            <a:off x="1484850" y="5636824"/>
            <a:ext cx="10251600" cy="7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it-IT" sz="1100" dirty="0">
                <a:solidFill>
                  <a:srgbClr val="222222"/>
                </a:solidFill>
                <a:highlight>
                  <a:srgbClr val="FFFFFF"/>
                </a:highlight>
              </a:rPr>
              <a:t>AFTER – Futuri Digitali | </a:t>
            </a:r>
            <a:r>
              <a:rPr lang="it-IT" sz="1100" dirty="0" err="1">
                <a:solidFill>
                  <a:srgbClr val="222222"/>
                </a:solidFill>
                <a:highlight>
                  <a:srgbClr val="FFFFFF"/>
                </a:highlight>
              </a:rPr>
              <a:t>Barcamp</a:t>
            </a:r>
            <a:r>
              <a:rPr lang="it-IT" sz="1100" dirty="0">
                <a:solidFill>
                  <a:srgbClr val="222222"/>
                </a:solidFill>
                <a:highlight>
                  <a:srgbClr val="FFFFFF"/>
                </a:highlight>
              </a:rPr>
              <a:t> – Bologna, 25/10/2019</a:t>
            </a:r>
            <a:br>
              <a:rPr lang="it-IT" sz="1100" dirty="0">
                <a:solidFill>
                  <a:srgbClr val="222222"/>
                </a:solidFill>
                <a:highlight>
                  <a:srgbClr val="FFFFFF"/>
                </a:highlight>
              </a:rPr>
            </a:br>
            <a:r>
              <a:rPr lang="it-IT" sz="1100" b="1" dirty="0">
                <a:highlight>
                  <a:srgbClr val="FFFFFF"/>
                </a:highlight>
              </a:rPr>
              <a:t>Giulio Asta, Arianna </a:t>
            </a:r>
            <a:r>
              <a:rPr lang="it-IT" sz="1100" b="1" dirty="0" err="1">
                <a:highlight>
                  <a:srgbClr val="FFFFFF"/>
                </a:highlight>
              </a:rPr>
              <a:t>Welisch</a:t>
            </a:r>
            <a:r>
              <a:rPr lang="it-IT" sz="1100" b="1" dirty="0">
                <a:highlight>
                  <a:srgbClr val="FFFFFF"/>
                </a:highlight>
              </a:rPr>
              <a:t>, </a:t>
            </a:r>
            <a:r>
              <a:rPr lang="it-IT" sz="1100" b="1" dirty="0" err="1">
                <a:highlight>
                  <a:srgbClr val="FFFFFF"/>
                </a:highlight>
              </a:rPr>
              <a:t>DiCO</a:t>
            </a:r>
            <a:r>
              <a:rPr lang="it-IT" sz="1100" b="1" dirty="0">
                <a:highlight>
                  <a:srgbClr val="FFFFFF"/>
                </a:highlight>
              </a:rPr>
              <a:t> | Didattica dell’italiano per la Cultura Orale</a:t>
            </a:r>
          </a:p>
          <a:p>
            <a:pPr marL="0" indent="0">
              <a:buNone/>
            </a:pPr>
            <a:r>
              <a:rPr lang="it-IT" sz="1100" dirty="0" err="1">
                <a:highlight>
                  <a:srgbClr val="FFFFFF"/>
                </a:highlight>
              </a:rPr>
              <a:t>www.dico.education</a:t>
            </a:r>
            <a:endParaRPr sz="1000" dirty="0">
              <a:solidFill>
                <a:srgbClr val="000000"/>
              </a:solidFill>
            </a:endParaRPr>
          </a:p>
        </p:txBody>
      </p:sp>
      <p:pic>
        <p:nvPicPr>
          <p:cNvPr id="89" name="Google Shape;8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334" y="3734535"/>
            <a:ext cx="1656051" cy="165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5273" y="2397083"/>
            <a:ext cx="2890374" cy="289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F3702DB-18EA-A843-B684-CBCF11147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431" y="2748155"/>
            <a:ext cx="986380" cy="986380"/>
          </a:xfrm>
          <a:prstGeom prst="rect">
            <a:avLst/>
          </a:prstGeom>
        </p:spPr>
      </p:pic>
      <p:pic>
        <p:nvPicPr>
          <p:cNvPr id="16" name="Google Shape;26;p4">
            <a:extLst>
              <a:ext uri="{FF2B5EF4-FFF2-40B4-BE49-F238E27FC236}">
                <a16:creationId xmlns:a16="http://schemas.microsoft.com/office/drawing/2014/main" id="{220A011C-C72F-424C-91AB-C8FD8AD8EFB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222" y="2922099"/>
            <a:ext cx="2303825" cy="2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6F85FA60-4EBB-A942-B443-7F5371416B10}"/>
              </a:ext>
            </a:extLst>
          </p:cNvPr>
          <p:cNvSpPr/>
          <p:nvPr/>
        </p:nvSpPr>
        <p:spPr>
          <a:xfrm>
            <a:off x="10681950" y="0"/>
            <a:ext cx="1394085" cy="133878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64A2CCF-A9C4-1145-B9C3-7FCAC1565F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6550" y="2667917"/>
            <a:ext cx="2405385" cy="2405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La digitazione multilingue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20" name="Google Shape;220;p28"/>
          <p:cNvSpPr txBox="1">
            <a:spLocks noGrp="1"/>
          </p:cNvSpPr>
          <p:nvPr>
            <p:ph type="body" idx="1"/>
          </p:nvPr>
        </p:nvSpPr>
        <p:spPr>
          <a:xfrm>
            <a:off x="972600" y="2771825"/>
            <a:ext cx="10251600" cy="29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FFFFFF"/>
                </a:solidFill>
              </a:rPr>
              <a:t>Permette di: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700"/>
              <a:buChar char="❏"/>
            </a:pPr>
            <a:r>
              <a:rPr lang="it-IT" sz="1800" b="1" dirty="0">
                <a:solidFill>
                  <a:srgbClr val="FFFFFF"/>
                </a:solidFill>
              </a:rPr>
              <a:t>dare importanza</a:t>
            </a:r>
            <a:r>
              <a:rPr lang="it-IT" sz="1800" dirty="0">
                <a:solidFill>
                  <a:srgbClr val="FFFFFF"/>
                </a:solidFill>
              </a:rPr>
              <a:t> a molte delle lingue nel repertorio della classe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❏"/>
            </a:pPr>
            <a:r>
              <a:rPr lang="it-IT" sz="1800" b="1" dirty="0">
                <a:solidFill>
                  <a:srgbClr val="FFFFFF"/>
                </a:solidFill>
              </a:rPr>
              <a:t>ricevere suggerimenti</a:t>
            </a:r>
            <a:r>
              <a:rPr lang="it-IT" sz="1800" dirty="0">
                <a:solidFill>
                  <a:srgbClr val="FFFFFF"/>
                </a:solidFill>
              </a:rPr>
              <a:t> corretti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❏"/>
            </a:pPr>
            <a:r>
              <a:rPr lang="it-IT" sz="1800" b="1" dirty="0">
                <a:solidFill>
                  <a:srgbClr val="FFFFFF"/>
                </a:solidFill>
              </a:rPr>
              <a:t>unificare il metodo di inserimento testuale</a:t>
            </a:r>
            <a:r>
              <a:rPr lang="it-IT" sz="1800" dirty="0">
                <a:solidFill>
                  <a:srgbClr val="FFFFFF"/>
                </a:solidFill>
              </a:rPr>
              <a:t> utilizzato all’interno della classe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❏"/>
            </a:pPr>
            <a:r>
              <a:rPr lang="it-IT" sz="1800" dirty="0">
                <a:solidFill>
                  <a:srgbClr val="FFFFFF"/>
                </a:solidFill>
              </a:rPr>
              <a:t>migliorare la propria competenza scritta (anche grazie alla tecnologia </a:t>
            </a:r>
            <a:r>
              <a:rPr lang="it-IT" sz="1800" b="1" dirty="0" err="1">
                <a:solidFill>
                  <a:srgbClr val="FFFFFF"/>
                </a:solidFill>
              </a:rPr>
              <a:t>speech</a:t>
            </a:r>
            <a:r>
              <a:rPr lang="it-IT" sz="1800" b="1" dirty="0">
                <a:solidFill>
                  <a:srgbClr val="FFFFFF"/>
                </a:solidFill>
              </a:rPr>
              <a:t>-to-text</a:t>
            </a:r>
            <a:r>
              <a:rPr lang="it-IT" sz="1800" dirty="0">
                <a:solidFill>
                  <a:srgbClr val="FFFFFF"/>
                </a:solidFill>
              </a:rPr>
              <a:t>)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❏"/>
            </a:pPr>
            <a:r>
              <a:rPr lang="it-IT" sz="1800" dirty="0">
                <a:solidFill>
                  <a:srgbClr val="FFFFFF"/>
                </a:solidFill>
              </a:rPr>
              <a:t>strutturare, tra le altre, attività basate sul </a:t>
            </a:r>
            <a:r>
              <a:rPr lang="it-IT" sz="1800" b="1" dirty="0">
                <a:solidFill>
                  <a:srgbClr val="FFFFFF"/>
                </a:solidFill>
              </a:rPr>
              <a:t>riconoscimento delle parole </a:t>
            </a:r>
            <a:r>
              <a:rPr lang="it-IT" sz="1800" dirty="0">
                <a:solidFill>
                  <a:srgbClr val="FFFFFF"/>
                </a:solidFill>
              </a:rPr>
              <a:t>(</a:t>
            </a:r>
            <a:r>
              <a:rPr lang="it-IT" sz="1800" dirty="0" err="1">
                <a:solidFill>
                  <a:srgbClr val="FFFFFF"/>
                </a:solidFill>
              </a:rPr>
              <a:t>noticing</a:t>
            </a:r>
            <a:r>
              <a:rPr lang="it-IT" sz="1800" dirty="0">
                <a:solidFill>
                  <a:srgbClr val="FFFFFF"/>
                </a:solidFill>
              </a:rPr>
              <a:t>)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  <p:pic>
        <p:nvPicPr>
          <p:cNvPr id="221" name="Google Shape;22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0075" y="1664238"/>
            <a:ext cx="901626" cy="90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1;p28">
            <a:extLst>
              <a:ext uri="{FF2B5EF4-FFF2-40B4-BE49-F238E27FC236}">
                <a16:creationId xmlns:a16="http://schemas.microsoft.com/office/drawing/2014/main" id="{DF203D68-8548-A448-B76C-BB06F219D5A2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8644683" y="1664237"/>
            <a:ext cx="901626" cy="90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C595BDE-1BA4-5C48-8FD2-E2508FDFC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8723" y="141302"/>
            <a:ext cx="1316973" cy="13169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A53C947-5626-AD41-BA4D-CC2C690D2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4445" y="246375"/>
            <a:ext cx="993140" cy="99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9"/>
          <p:cNvPicPr preferRelativeResize="0"/>
          <p:nvPr/>
        </p:nvPicPr>
        <p:blipFill rotWithShape="1">
          <a:blip r:embed="rId3">
            <a:alphaModFix/>
          </a:blip>
          <a:srcRect t="3309" b="7012"/>
          <a:stretch/>
        </p:blipFill>
        <p:spPr>
          <a:xfrm>
            <a:off x="8515900" y="1303425"/>
            <a:ext cx="3077176" cy="490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7" name="Google Shape;227;p29"/>
          <p:cNvSpPr txBox="1">
            <a:spLocks noGrp="1"/>
          </p:cNvSpPr>
          <p:nvPr>
            <p:ph type="title"/>
          </p:nvPr>
        </p:nvSpPr>
        <p:spPr>
          <a:xfrm>
            <a:off x="2601531" y="227700"/>
            <a:ext cx="7035664" cy="6109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dirty="0">
                <a:solidFill>
                  <a:srgbClr val="FFFFFF"/>
                </a:solidFill>
              </a:rPr>
              <a:t>G-Board: multilinguismo a portata di mano</a:t>
            </a:r>
            <a:endParaRPr sz="2600" dirty="0">
              <a:solidFill>
                <a:srgbClr val="FFFFFF"/>
              </a:solidFill>
            </a:endParaRPr>
          </a:p>
        </p:txBody>
      </p:sp>
      <p:pic>
        <p:nvPicPr>
          <p:cNvPr id="229" name="Google Shape;229;p29"/>
          <p:cNvPicPr preferRelativeResize="0"/>
          <p:nvPr/>
        </p:nvPicPr>
        <p:blipFill rotWithShape="1">
          <a:blip r:embed="rId4">
            <a:alphaModFix/>
          </a:blip>
          <a:srcRect t="3309" b="7012"/>
          <a:stretch/>
        </p:blipFill>
        <p:spPr>
          <a:xfrm>
            <a:off x="598925" y="1303425"/>
            <a:ext cx="3077176" cy="490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0" name="Google Shape;230;p29"/>
          <p:cNvPicPr preferRelativeResize="0"/>
          <p:nvPr/>
        </p:nvPicPr>
        <p:blipFill rotWithShape="1">
          <a:blip r:embed="rId5">
            <a:alphaModFix/>
          </a:blip>
          <a:srcRect t="3307" b="57962"/>
          <a:stretch/>
        </p:blipFill>
        <p:spPr>
          <a:xfrm>
            <a:off x="4557413" y="4092125"/>
            <a:ext cx="3077176" cy="21198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1" name="Google Shape;231;p29"/>
          <p:cNvSpPr txBox="1"/>
          <p:nvPr/>
        </p:nvSpPr>
        <p:spPr>
          <a:xfrm>
            <a:off x="4170863" y="1841150"/>
            <a:ext cx="3897000" cy="17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Le </a:t>
            </a:r>
            <a:r>
              <a:rPr lang="it-IT"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scelte linguistiche</a:t>
            </a:r>
            <a:r>
              <a:rPr lang="it-IT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e il </a:t>
            </a:r>
            <a:r>
              <a:rPr lang="it-IT"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repertorio di riferimento</a:t>
            </a:r>
            <a:r>
              <a:rPr lang="it-IT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possono riflettersi nella pratica quotidiana dello scrivere al telefono.</a:t>
            </a:r>
            <a:br>
              <a:rPr lang="it-IT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it-IT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8" name="Google Shape;22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15900" y="4092135"/>
            <a:ext cx="3077174" cy="211984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>
            <a:spLocks noGrp="1"/>
          </p:cNvSpPr>
          <p:nvPr>
            <p:ph type="title"/>
          </p:nvPr>
        </p:nvSpPr>
        <p:spPr>
          <a:xfrm>
            <a:off x="367277" y="3044549"/>
            <a:ext cx="3558547" cy="76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FFFFFF"/>
                </a:solidFill>
              </a:rPr>
              <a:t>Speech-to-text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3" name="Elementi multimediali online 2" descr="video stt Telegram.mp4">
            <a:hlinkClick r:id="" action="ppaction://media"/>
            <a:extLst>
              <a:ext uri="{FF2B5EF4-FFF2-40B4-BE49-F238E27FC236}">
                <a16:creationId xmlns:a16="http://schemas.microsoft.com/office/drawing/2014/main" id="{84BD1834-9D41-E648-BC7E-FF1953B586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6CE518D-C4FD-A04B-BAC9-EA012E334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0816" y="79771"/>
            <a:ext cx="1316973" cy="13169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230DA75-D22A-0349-9954-86F500C7E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4445" y="246375"/>
            <a:ext cx="99314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27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>
            <a:spLocks noGrp="1"/>
          </p:cNvSpPr>
          <p:nvPr>
            <p:ph type="title"/>
          </p:nvPr>
        </p:nvSpPr>
        <p:spPr>
          <a:xfrm>
            <a:off x="292609" y="3044549"/>
            <a:ext cx="3633216" cy="76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FFFFFF"/>
                </a:solidFill>
              </a:rPr>
              <a:t>Text-to-</a:t>
            </a:r>
            <a:r>
              <a:rPr lang="it-IT" dirty="0" err="1">
                <a:solidFill>
                  <a:srgbClr val="FFFFFF"/>
                </a:solidFill>
              </a:rPr>
              <a:t>speech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2" name="Elementi multimediali online 1" descr="video tts in Google docs ita eng ara.mp4">
            <a:hlinkClick r:id="" action="ppaction://media"/>
            <a:extLst>
              <a:ext uri="{FF2B5EF4-FFF2-40B4-BE49-F238E27FC236}">
                <a16:creationId xmlns:a16="http://schemas.microsoft.com/office/drawing/2014/main" id="{44CBE9EB-2D97-5646-8420-FEE67493C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AF8A0E4-BBE4-3A4F-8AEF-F2029ACF8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0816" y="79771"/>
            <a:ext cx="1316973" cy="131697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C7531D1-AE9D-6A45-8D31-9B654254C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4445" y="246375"/>
            <a:ext cx="99314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26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>
            <a:spLocks noGrp="1"/>
          </p:cNvSpPr>
          <p:nvPr>
            <p:ph type="title"/>
          </p:nvPr>
        </p:nvSpPr>
        <p:spPr>
          <a:xfrm>
            <a:off x="670561" y="2744522"/>
            <a:ext cx="2779775" cy="13689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FFFFFF"/>
                </a:solidFill>
              </a:rPr>
              <a:t>Embedded</a:t>
            </a:r>
            <a:br>
              <a:rPr lang="it-IT" dirty="0">
                <a:solidFill>
                  <a:srgbClr val="FFFFFF"/>
                </a:solidFill>
              </a:rPr>
            </a:br>
            <a:r>
              <a:rPr lang="it-IT" dirty="0" err="1">
                <a:solidFill>
                  <a:srgbClr val="FFFFFF"/>
                </a:solidFill>
              </a:rPr>
              <a:t>Translator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3" name="Elementi multimediali online 2" descr="scrivere in traduzione Telegram.mp4">
            <a:hlinkClick r:id="" action="ppaction://media"/>
            <a:extLst>
              <a:ext uri="{FF2B5EF4-FFF2-40B4-BE49-F238E27FC236}">
                <a16:creationId xmlns:a16="http://schemas.microsoft.com/office/drawing/2014/main" id="{34D64E1E-2A1F-C548-AE8B-05BEE9AED4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CDD2B3B-F2EB-764B-9B1F-A7463040F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0816" y="79771"/>
            <a:ext cx="1316973" cy="131697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F310CFB-706D-9A48-85C3-CA493471B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4445" y="246375"/>
            <a:ext cx="99314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26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>
            <a:spLocks noGrp="1"/>
          </p:cNvSpPr>
          <p:nvPr>
            <p:ph type="title"/>
          </p:nvPr>
        </p:nvSpPr>
        <p:spPr>
          <a:xfrm>
            <a:off x="8631937" y="2744522"/>
            <a:ext cx="2779775" cy="13689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FFFFFF"/>
                </a:solidFill>
              </a:rPr>
              <a:t>Embedded</a:t>
            </a:r>
            <a:br>
              <a:rPr lang="it-IT" dirty="0">
                <a:solidFill>
                  <a:srgbClr val="FFFFFF"/>
                </a:solidFill>
              </a:rPr>
            </a:br>
            <a:r>
              <a:rPr lang="it-IT" dirty="0" err="1">
                <a:solidFill>
                  <a:srgbClr val="FFFFFF"/>
                </a:solidFill>
              </a:rPr>
              <a:t>Translator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5" name="Google Shape;252;p31">
            <a:extLst>
              <a:ext uri="{FF2B5EF4-FFF2-40B4-BE49-F238E27FC236}">
                <a16:creationId xmlns:a16="http://schemas.microsoft.com/office/drawing/2014/main" id="{1B71B5F5-8D04-0C45-AAAF-1E3F68FFC4D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719264" y="6212844"/>
            <a:ext cx="187942" cy="187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50;p31">
            <a:extLst>
              <a:ext uri="{FF2B5EF4-FFF2-40B4-BE49-F238E27FC236}">
                <a16:creationId xmlns:a16="http://schemas.microsoft.com/office/drawing/2014/main" id="{DF4BC843-A9F3-EC4D-AD9E-2D3BFDEC8E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5666088" y="6164090"/>
            <a:ext cx="294295" cy="28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i multimediali online 1" descr="traduttore in gboard Arabo.mp4">
            <a:hlinkClick r:id="" action="ppaction://media"/>
            <a:extLst>
              <a:ext uri="{FF2B5EF4-FFF2-40B4-BE49-F238E27FC236}">
                <a16:creationId xmlns:a16="http://schemas.microsoft.com/office/drawing/2014/main" id="{DAC05562-4332-DA45-BAE2-B2922BD53C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4422" y="-1"/>
            <a:ext cx="3857625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AACBB3B-B524-1140-9240-71FDC7FE3D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88" y="116347"/>
            <a:ext cx="1316973" cy="13169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6F97C9C-BFFC-C042-9FA6-DBA38F3D36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9931" y="278263"/>
            <a:ext cx="99314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26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>
            <a:spLocks noGrp="1"/>
          </p:cNvSpPr>
          <p:nvPr>
            <p:ph type="title"/>
          </p:nvPr>
        </p:nvSpPr>
        <p:spPr>
          <a:xfrm>
            <a:off x="1001335" y="1264750"/>
            <a:ext cx="4471200" cy="434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GRAZIE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/>
              <a:t>Giulio Asta </a:t>
            </a:r>
            <a:br>
              <a:rPr lang="it-IT" sz="3600" dirty="0"/>
            </a:br>
            <a:r>
              <a:rPr lang="it-IT" sz="18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giulio.asta@gmail.com</a:t>
            </a:r>
            <a:br>
              <a:rPr lang="it-IT" sz="2400" dirty="0">
                <a:solidFill>
                  <a:srgbClr val="FFFFFF"/>
                </a:solidFill>
              </a:rPr>
            </a:b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rgbClr val="FFFFFF"/>
                </a:solidFill>
              </a:rPr>
              <a:t>Arianna </a:t>
            </a:r>
            <a:r>
              <a:rPr lang="it-IT" sz="2400" dirty="0" err="1">
                <a:solidFill>
                  <a:srgbClr val="FFFFFF"/>
                </a:solidFill>
              </a:rPr>
              <a:t>Welisch</a:t>
            </a:r>
            <a:r>
              <a:rPr lang="it-IT" sz="2400" dirty="0">
                <a:solidFill>
                  <a:srgbClr val="FFFFFF"/>
                </a:solidFill>
              </a:rPr>
              <a:t> </a:t>
            </a:r>
            <a:br>
              <a:rPr lang="it-IT" sz="2400" dirty="0">
                <a:solidFill>
                  <a:srgbClr val="FFFFFF"/>
                </a:solidFill>
              </a:rPr>
            </a:br>
            <a:r>
              <a:rPr lang="it-IT" sz="18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arianna.welisch@gmail.com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251" name="Google Shape;251;p31"/>
          <p:cNvSpPr txBox="1">
            <a:spLocks noGrp="1"/>
          </p:cNvSpPr>
          <p:nvPr>
            <p:ph type="title"/>
          </p:nvPr>
        </p:nvSpPr>
        <p:spPr>
          <a:xfrm>
            <a:off x="7123475" y="883750"/>
            <a:ext cx="4471200" cy="434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 err="1"/>
              <a:t>DiCO</a:t>
            </a:r>
            <a:br>
              <a:rPr lang="it-IT" sz="3600" dirty="0"/>
            </a:br>
            <a:r>
              <a:rPr lang="it-IT" sz="1800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dicodidattica@gmail.com</a:t>
            </a:r>
            <a:endParaRPr sz="1800" dirty="0">
              <a:solidFill>
                <a:schemeClr val="bg1"/>
              </a:solidFill>
            </a:endParaRPr>
          </a:p>
        </p:txBody>
      </p:sp>
      <p:pic>
        <p:nvPicPr>
          <p:cNvPr id="252" name="Google Shape;25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43605" y="1584145"/>
            <a:ext cx="859824" cy="8598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F3E0074A-0FA0-0D4D-A077-E2603AB138F9}"/>
              </a:ext>
            </a:extLst>
          </p:cNvPr>
          <p:cNvSpPr/>
          <p:nvPr/>
        </p:nvSpPr>
        <p:spPr>
          <a:xfrm>
            <a:off x="10288457" y="0"/>
            <a:ext cx="1804416" cy="18044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8" name="Google Shape;248;p31"/>
          <p:cNvSpPr/>
          <p:nvPr/>
        </p:nvSpPr>
        <p:spPr>
          <a:xfrm>
            <a:off x="8449056" y="995877"/>
            <a:ext cx="2765978" cy="2682147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0" name="Google Shape;250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21691" y="1105426"/>
            <a:ext cx="2644575" cy="254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46F0487-7C16-D84B-B1F3-86D922C496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9010" y="1308907"/>
            <a:ext cx="2270124" cy="2270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/>
          <p:nvPr/>
        </p:nvSpPr>
        <p:spPr>
          <a:xfrm>
            <a:off x="10757070" y="176095"/>
            <a:ext cx="1132800" cy="11337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972600" y="1838200"/>
            <a:ext cx="10161600" cy="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Century Gothic"/>
              <a:buNone/>
            </a:pPr>
            <a:r>
              <a:rPr lang="it-IT" sz="3200" dirty="0" err="1"/>
              <a:t>DiCO</a:t>
            </a:r>
            <a:r>
              <a:rPr lang="it-IT" sz="3200" dirty="0"/>
              <a:t> | Didattica dell’Italiano per la Cultura Orale</a:t>
            </a:r>
            <a:endParaRPr sz="2800" b="0" dirty="0"/>
          </a:p>
        </p:txBody>
      </p:sp>
      <p:sp>
        <p:nvSpPr>
          <p:cNvPr id="104" name="Google Shape;104;p16"/>
          <p:cNvSpPr txBox="1"/>
          <p:nvPr/>
        </p:nvSpPr>
        <p:spPr>
          <a:xfrm>
            <a:off x="972600" y="3018500"/>
            <a:ext cx="9852300" cy="2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È un progetto di</a:t>
            </a:r>
            <a:r>
              <a:rPr lang="it-IT" sz="18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ricerca, formazione e divulgazione </a:t>
            </a:r>
            <a:r>
              <a:rPr lang="it-IT" sz="18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nato nel 2017.</a:t>
            </a:r>
            <a:endParaRPr sz="1800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DiCO</a:t>
            </a:r>
            <a:r>
              <a:rPr lang="it-IT" sz="18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opera nel campo di chi insegna e di chi apprende l’italiano come seconda lingua.</a:t>
            </a:r>
            <a:endParaRPr sz="1800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Fornisce </a:t>
            </a:r>
            <a:r>
              <a:rPr lang="it-IT" sz="18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materiali su misura </a:t>
            </a:r>
            <a:r>
              <a:rPr lang="it-IT" sz="18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</a:t>
            </a:r>
            <a:r>
              <a:rPr lang="it-IT" sz="18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corsi di formazione</a:t>
            </a:r>
            <a:r>
              <a:rPr lang="it-IT" sz="18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al fine di offrire le stesse </a:t>
            </a:r>
            <a:r>
              <a:rPr lang="it-IT" sz="18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opportunità</a:t>
            </a:r>
            <a:r>
              <a:rPr lang="it-IT" sz="18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di apprendimento e di favorire l’</a:t>
            </a:r>
            <a:r>
              <a:rPr lang="it-IT" sz="18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inclusione </a:t>
            </a:r>
            <a:r>
              <a:rPr lang="it-IT" sz="18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 tutti gli stranieri, indipendentemente dal livello di istruzione.</a:t>
            </a:r>
            <a:endParaRPr sz="1800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74E75403-7126-3243-B6B9-4159B3A05B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7353" y="454102"/>
            <a:ext cx="443126" cy="44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0;p14">
            <a:extLst>
              <a:ext uri="{FF2B5EF4-FFF2-40B4-BE49-F238E27FC236}">
                <a16:creationId xmlns:a16="http://schemas.microsoft.com/office/drawing/2014/main" id="{E406DF4B-AACA-A449-AB2C-39722AB035B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9972" y="572608"/>
            <a:ext cx="410507" cy="45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0CF042D-9F34-F848-9D9D-13D530A94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8913" y="751445"/>
            <a:ext cx="291566" cy="291566"/>
          </a:xfrm>
          <a:prstGeom prst="rect">
            <a:avLst/>
          </a:prstGeom>
        </p:spPr>
      </p:pic>
      <p:pic>
        <p:nvPicPr>
          <p:cNvPr id="12" name="Google Shape;112;p17">
            <a:extLst>
              <a:ext uri="{FF2B5EF4-FFF2-40B4-BE49-F238E27FC236}">
                <a16:creationId xmlns:a16="http://schemas.microsoft.com/office/drawing/2014/main" id="{2999EE96-F38D-4946-BBA1-868028FE28F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81743" y="476741"/>
            <a:ext cx="583889" cy="5839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13;p17">
            <a:extLst>
              <a:ext uri="{FF2B5EF4-FFF2-40B4-BE49-F238E27FC236}">
                <a16:creationId xmlns:a16="http://schemas.microsoft.com/office/drawing/2014/main" id="{6309C415-F492-724E-8DDF-0DAB7EAA61C8}"/>
              </a:ext>
            </a:extLst>
          </p:cNvPr>
          <p:cNvSpPr txBox="1"/>
          <p:nvPr/>
        </p:nvSpPr>
        <p:spPr>
          <a:xfrm>
            <a:off x="8512500" y="4498427"/>
            <a:ext cx="1524879" cy="70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54DC180-3A25-8D4F-98F7-8DBAF566903D}"/>
              </a:ext>
            </a:extLst>
          </p:cNvPr>
          <p:cNvSpPr/>
          <p:nvPr/>
        </p:nvSpPr>
        <p:spPr>
          <a:xfrm>
            <a:off x="10881743" y="634399"/>
            <a:ext cx="8672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000" b="1" dirty="0">
                <a:latin typeface="Raleway"/>
                <a:ea typeface="Raleway"/>
                <a:cs typeface="Raleway"/>
                <a:sym typeface="Raleway"/>
              </a:rPr>
              <a:t>Bologna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6118EC17-DD23-3C47-8833-72D5A53CE9B4}"/>
              </a:ext>
            </a:extLst>
          </p:cNvPr>
          <p:cNvSpPr/>
          <p:nvPr/>
        </p:nvSpPr>
        <p:spPr>
          <a:xfrm>
            <a:off x="10944702" y="371404"/>
            <a:ext cx="760082" cy="760082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30637" y="282929"/>
            <a:ext cx="1011450" cy="97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34E6FEA-E94A-4640-8360-AD19172458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4445" y="246375"/>
            <a:ext cx="993140" cy="99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51234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Cosa facciamo?</a:t>
            </a:r>
            <a:endParaRPr dirty="0"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970199" y="3165975"/>
            <a:ext cx="7137481" cy="223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❏"/>
            </a:pPr>
            <a:r>
              <a:rPr lang="it-IT" dirty="0"/>
              <a:t>Corsi di </a:t>
            </a:r>
            <a:r>
              <a:rPr lang="it-IT" b="1" dirty="0"/>
              <a:t>formazione</a:t>
            </a:r>
            <a:r>
              <a:rPr lang="it-IT" dirty="0"/>
              <a:t> per insegnanti e operatori del sociale</a:t>
            </a:r>
            <a:endParaRPr dirty="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❏"/>
            </a:pPr>
            <a:r>
              <a:rPr lang="it-IT" dirty="0"/>
              <a:t>Corsi di </a:t>
            </a:r>
            <a:r>
              <a:rPr lang="it-IT" b="1" dirty="0"/>
              <a:t>lingua italiana</a:t>
            </a:r>
            <a:r>
              <a:rPr lang="it-IT" dirty="0"/>
              <a:t> per stranieri residenti* </a:t>
            </a: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❏"/>
            </a:pPr>
            <a:r>
              <a:rPr lang="it-IT" dirty="0"/>
              <a:t>Corsi di </a:t>
            </a:r>
            <a:r>
              <a:rPr lang="it-IT" b="1" dirty="0"/>
              <a:t>Digital Literacy</a:t>
            </a:r>
            <a:r>
              <a:rPr lang="it-IT" dirty="0"/>
              <a:t> </a:t>
            </a:r>
            <a:endParaRPr dirty="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❏"/>
            </a:pPr>
            <a:r>
              <a:rPr lang="it-IT" dirty="0"/>
              <a:t>Laboratori di </a:t>
            </a:r>
            <a:r>
              <a:rPr lang="it-IT" b="1" dirty="0"/>
              <a:t>Digital </a:t>
            </a:r>
            <a:r>
              <a:rPr lang="it-IT" b="1" dirty="0" err="1"/>
              <a:t>Storytelling</a:t>
            </a:r>
            <a:endParaRPr b="1" dirty="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❏"/>
            </a:pPr>
            <a:r>
              <a:rPr lang="it-IT" dirty="0"/>
              <a:t>Percorsi di supporto alla </a:t>
            </a:r>
            <a:r>
              <a:rPr lang="it-IT" b="1" dirty="0"/>
              <a:t>ricerca attiva del lavoro</a:t>
            </a:r>
            <a:endParaRPr b="1" dirty="0"/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2580" y="3298573"/>
            <a:ext cx="1738164" cy="17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/>
        </p:nvSpPr>
        <p:spPr>
          <a:xfrm>
            <a:off x="8512500" y="4042203"/>
            <a:ext cx="17382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latin typeface="Raleway"/>
                <a:ea typeface="Raleway"/>
                <a:cs typeface="Raleway"/>
                <a:sym typeface="Raleway"/>
              </a:rPr>
              <a:t>Bologna</a:t>
            </a:r>
            <a:endParaRPr sz="24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" name="Google Shape;109;p17">
            <a:extLst>
              <a:ext uri="{FF2B5EF4-FFF2-40B4-BE49-F238E27FC236}">
                <a16:creationId xmlns:a16="http://schemas.microsoft.com/office/drawing/2014/main" id="{16081B79-1032-724B-B7CC-8081F1D59C50}"/>
              </a:ext>
            </a:extLst>
          </p:cNvPr>
          <p:cNvSpPr txBox="1">
            <a:spLocks/>
          </p:cNvSpPr>
          <p:nvPr/>
        </p:nvSpPr>
        <p:spPr>
          <a:xfrm>
            <a:off x="8366233" y="1758200"/>
            <a:ext cx="3475853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it-IT" dirty="0"/>
              <a:t>Dove?</a:t>
            </a:r>
          </a:p>
        </p:txBody>
      </p:sp>
      <p:pic>
        <p:nvPicPr>
          <p:cNvPr id="11" name="Elemento grafico 10" descr="Banca">
            <a:extLst>
              <a:ext uri="{FF2B5EF4-FFF2-40B4-BE49-F238E27FC236}">
                <a16:creationId xmlns:a16="http://schemas.microsoft.com/office/drawing/2014/main" id="{33C84266-A419-9D4D-ADD9-99B93BCFF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38999" y="655372"/>
            <a:ext cx="271646" cy="271646"/>
          </a:xfrm>
          <a:prstGeom prst="rect">
            <a:avLst/>
          </a:prstGeom>
        </p:spPr>
      </p:pic>
      <p:pic>
        <p:nvPicPr>
          <p:cNvPr id="12" name="Elemento grafico 11" descr="Collegamenti">
            <a:extLst>
              <a:ext uri="{FF2B5EF4-FFF2-40B4-BE49-F238E27FC236}">
                <a16:creationId xmlns:a16="http://schemas.microsoft.com/office/drawing/2014/main" id="{242C2608-8D91-FC4E-9151-D36BB7AFB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200539" y="722551"/>
            <a:ext cx="271645" cy="271645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56CFE5FE-A278-384F-BEA9-1254B1F47C1F}"/>
              </a:ext>
            </a:extLst>
          </p:cNvPr>
          <p:cNvSpPr/>
          <p:nvPr/>
        </p:nvSpPr>
        <p:spPr>
          <a:xfrm>
            <a:off x="10944702" y="371404"/>
            <a:ext cx="760082" cy="760082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Google Shape;102;p16">
            <a:extLst>
              <a:ext uri="{FF2B5EF4-FFF2-40B4-BE49-F238E27FC236}">
                <a16:creationId xmlns:a16="http://schemas.microsoft.com/office/drawing/2014/main" id="{3EF0DF9F-0BB9-094E-A7A5-E628D08D1D0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30637" y="282929"/>
            <a:ext cx="1011450" cy="9715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7DF9FD-DFF2-1A45-8753-6E93507E0A56}"/>
              </a:ext>
            </a:extLst>
          </p:cNvPr>
          <p:cNvSpPr txBox="1"/>
          <p:nvPr/>
        </p:nvSpPr>
        <p:spPr>
          <a:xfrm>
            <a:off x="1223772" y="5855970"/>
            <a:ext cx="3733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Raleway" panose="020B0503030101060003" pitchFamily="34" charset="77"/>
              </a:rPr>
              <a:t>* Secondo la definizione di Di Cesare (2017)</a:t>
            </a: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088FF34-DC20-324A-B6D6-7C1009177E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4445" y="246375"/>
            <a:ext cx="993140" cy="99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767875" y="129640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Multiliteracies</a:t>
            </a:r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5894931" y="4214963"/>
            <a:ext cx="2730185" cy="6168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bg1"/>
                </a:solidFill>
              </a:rPr>
              <a:t>Information literacy</a:t>
            </a:r>
            <a:endParaRPr sz="1800" b="1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210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endParaRPr sz="1800" b="1" dirty="0"/>
          </a:p>
        </p:txBody>
      </p:sp>
      <p:sp>
        <p:nvSpPr>
          <p:cNvPr id="130" name="Google Shape;130;p19"/>
          <p:cNvSpPr txBox="1"/>
          <p:nvPr/>
        </p:nvSpPr>
        <p:spPr>
          <a:xfrm>
            <a:off x="942500" y="2491650"/>
            <a:ext cx="9668700" cy="12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“</a:t>
            </a:r>
            <a:r>
              <a:rPr lang="it-IT" sz="1800" dirty="0" err="1">
                <a:latin typeface="Raleway"/>
                <a:ea typeface="Raleway"/>
                <a:cs typeface="Raleway"/>
                <a:sym typeface="Raleway"/>
              </a:rPr>
              <a:t>When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it-IT" sz="1800" b="1" dirty="0" err="1">
                <a:latin typeface="Raleway"/>
                <a:ea typeface="Raleway"/>
                <a:cs typeface="Raleway"/>
                <a:sym typeface="Raleway"/>
              </a:rPr>
              <a:t>technologies</a:t>
            </a:r>
            <a:r>
              <a:rPr lang="it-IT" sz="1800" b="1" dirty="0">
                <a:latin typeface="Raleway"/>
                <a:ea typeface="Raleway"/>
                <a:cs typeface="Raleway"/>
                <a:sym typeface="Raleway"/>
              </a:rPr>
              <a:t> of </a:t>
            </a:r>
            <a:r>
              <a:rPr lang="it-IT" sz="1800" b="1" dirty="0" err="1">
                <a:latin typeface="Raleway"/>
                <a:ea typeface="Raleway"/>
                <a:cs typeface="Raleway"/>
                <a:sym typeface="Raleway"/>
              </a:rPr>
              <a:t>meaning</a:t>
            </a:r>
            <a:r>
              <a:rPr lang="it-IT" sz="1800" b="1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are </a:t>
            </a:r>
            <a:r>
              <a:rPr lang="it-IT" sz="1800" dirty="0" err="1">
                <a:latin typeface="Raleway"/>
                <a:ea typeface="Raleway"/>
                <a:cs typeface="Raleway"/>
                <a:sym typeface="Raleway"/>
              </a:rPr>
              <a:t>changing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 so </a:t>
            </a:r>
            <a:r>
              <a:rPr lang="it-IT" sz="1800" dirty="0" err="1">
                <a:latin typeface="Raleway"/>
                <a:ea typeface="Raleway"/>
                <a:cs typeface="Raleway"/>
                <a:sym typeface="Raleway"/>
              </a:rPr>
              <a:t>rapidly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it-IT" sz="1800" dirty="0" err="1">
                <a:latin typeface="Raleway"/>
                <a:ea typeface="Raleway"/>
                <a:cs typeface="Raleway"/>
                <a:sym typeface="Raleway"/>
              </a:rPr>
              <a:t>there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it-IT" sz="1800" b="1" dirty="0" err="1">
                <a:latin typeface="Raleway"/>
                <a:ea typeface="Raleway"/>
                <a:cs typeface="Raleway"/>
                <a:sym typeface="Raleway"/>
              </a:rPr>
              <a:t>cannot</a:t>
            </a:r>
            <a:r>
              <a:rPr lang="it-IT" sz="1800" b="1" dirty="0">
                <a:latin typeface="Raleway"/>
                <a:ea typeface="Raleway"/>
                <a:cs typeface="Raleway"/>
                <a:sym typeface="Raleway"/>
              </a:rPr>
              <a:t> be </a:t>
            </a:r>
            <a:r>
              <a:rPr lang="it-IT" sz="1800" b="1" dirty="0" err="1">
                <a:latin typeface="Raleway"/>
                <a:ea typeface="Raleway"/>
                <a:cs typeface="Raleway"/>
                <a:sym typeface="Raleway"/>
              </a:rPr>
              <a:t>one</a:t>
            </a:r>
            <a:r>
              <a:rPr lang="it-IT" sz="1800" b="1" dirty="0">
                <a:latin typeface="Raleway"/>
                <a:ea typeface="Raleway"/>
                <a:cs typeface="Raleway"/>
                <a:sym typeface="Raleway"/>
              </a:rPr>
              <a:t> set of </a:t>
            </a:r>
            <a:r>
              <a:rPr lang="it-IT" sz="1800" b="1" dirty="0" err="1">
                <a:latin typeface="Raleway"/>
                <a:ea typeface="Raleway"/>
                <a:cs typeface="Raleway"/>
                <a:sym typeface="Raleway"/>
              </a:rPr>
              <a:t>standards</a:t>
            </a:r>
            <a:r>
              <a:rPr lang="it-IT" sz="1800" b="1" dirty="0">
                <a:latin typeface="Raleway"/>
                <a:ea typeface="Raleway"/>
                <a:cs typeface="Raleway"/>
                <a:sym typeface="Raleway"/>
              </a:rPr>
              <a:t> or </a:t>
            </a:r>
            <a:r>
              <a:rPr lang="it-IT" sz="1800" b="1" dirty="0" err="1">
                <a:latin typeface="Raleway"/>
                <a:ea typeface="Raleway"/>
                <a:cs typeface="Raleway"/>
                <a:sym typeface="Raleway"/>
              </a:rPr>
              <a:t>skills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it-IT" sz="1800" dirty="0" err="1">
                <a:latin typeface="Raleway"/>
                <a:ea typeface="Raleway"/>
                <a:cs typeface="Raleway"/>
                <a:sym typeface="Raleway"/>
              </a:rPr>
              <a:t>that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it-IT" sz="1800" dirty="0" err="1">
                <a:latin typeface="Raleway"/>
                <a:ea typeface="Raleway"/>
                <a:cs typeface="Raleway"/>
                <a:sym typeface="Raleway"/>
              </a:rPr>
              <a:t>constitue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 the </a:t>
            </a:r>
            <a:r>
              <a:rPr lang="it-IT" sz="1800" dirty="0" err="1">
                <a:latin typeface="Raleway"/>
                <a:ea typeface="Raleway"/>
                <a:cs typeface="Raleway"/>
                <a:sym typeface="Raleway"/>
              </a:rPr>
              <a:t>ends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 of literacy </a:t>
            </a:r>
            <a:r>
              <a:rPr lang="it-IT" sz="1800" dirty="0" err="1">
                <a:latin typeface="Raleway"/>
                <a:ea typeface="Raleway"/>
                <a:cs typeface="Raleway"/>
                <a:sym typeface="Raleway"/>
              </a:rPr>
              <a:t>learning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it-IT" sz="1800" dirty="0" err="1">
                <a:latin typeface="Raleway"/>
                <a:ea typeface="Raleway"/>
                <a:cs typeface="Raleway"/>
                <a:sym typeface="Raleway"/>
              </a:rPr>
              <a:t>however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it-IT" sz="1800" dirty="0" err="1">
                <a:latin typeface="Raleway"/>
                <a:ea typeface="Raleway"/>
                <a:cs typeface="Raleway"/>
                <a:sym typeface="Raleway"/>
              </a:rPr>
              <a:t>taught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” </a:t>
            </a:r>
            <a:endParaRPr sz="18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8230100" y="3247734"/>
            <a:ext cx="23811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Raleway"/>
                <a:ea typeface="Raleway"/>
                <a:cs typeface="Raleway"/>
                <a:sym typeface="Raleway"/>
              </a:rPr>
              <a:t>New </a:t>
            </a:r>
            <a:r>
              <a:rPr lang="it-IT" dirty="0" err="1">
                <a:latin typeface="Raleway"/>
                <a:ea typeface="Raleway"/>
                <a:cs typeface="Raleway"/>
                <a:sym typeface="Raleway"/>
              </a:rPr>
              <a:t>London</a:t>
            </a:r>
            <a:r>
              <a:rPr lang="it-IT" dirty="0">
                <a:latin typeface="Raleway"/>
                <a:ea typeface="Raleway"/>
                <a:cs typeface="Raleway"/>
                <a:sym typeface="Raleway"/>
              </a:rPr>
              <a:t> Group (1994)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2721138" y="4109012"/>
            <a:ext cx="2180175" cy="6168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latin typeface="Raleway"/>
                <a:ea typeface="Raleway"/>
                <a:cs typeface="Raleway"/>
                <a:sym typeface="Raleway"/>
              </a:rPr>
              <a:t>Visual literacy</a:t>
            </a:r>
            <a:endParaRPr sz="18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8824402" y="4296304"/>
            <a:ext cx="2318991" cy="6168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latin typeface="Raleway"/>
                <a:ea typeface="Raleway"/>
                <a:cs typeface="Raleway"/>
                <a:sym typeface="Raleway"/>
              </a:rPr>
              <a:t>Network literacy</a:t>
            </a:r>
            <a:endParaRPr sz="18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614331" y="4540400"/>
            <a:ext cx="2575536" cy="6168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 err="1">
                <a:latin typeface="Raleway"/>
                <a:ea typeface="Raleway"/>
                <a:cs typeface="Raleway"/>
                <a:sym typeface="Raleway"/>
              </a:rPr>
              <a:t>Functional</a:t>
            </a:r>
            <a:r>
              <a:rPr lang="it-IT" sz="1800" b="1" dirty="0">
                <a:latin typeface="Raleway"/>
                <a:ea typeface="Raleway"/>
                <a:cs typeface="Raleway"/>
                <a:sym typeface="Raleway"/>
              </a:rPr>
              <a:t> literacy</a:t>
            </a:r>
            <a:endParaRPr sz="18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7423651" y="4755627"/>
            <a:ext cx="2079265" cy="5286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 err="1">
                <a:latin typeface="Raleway"/>
                <a:ea typeface="Raleway"/>
                <a:cs typeface="Raleway"/>
                <a:sym typeface="Raleway"/>
              </a:rPr>
              <a:t>Spatial</a:t>
            </a:r>
            <a:r>
              <a:rPr lang="it-IT" sz="1800" b="1" dirty="0">
                <a:latin typeface="Raleway"/>
                <a:ea typeface="Raleway"/>
                <a:cs typeface="Raleway"/>
                <a:sym typeface="Raleway"/>
              </a:rPr>
              <a:t> literacy</a:t>
            </a:r>
            <a:endParaRPr sz="18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2427097" y="5072468"/>
            <a:ext cx="2247326" cy="5286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latin typeface="Raleway"/>
                <a:ea typeface="Raleway"/>
                <a:cs typeface="Raleway"/>
                <a:sym typeface="Raleway"/>
              </a:rPr>
              <a:t>Digital literacy</a:t>
            </a:r>
            <a:endParaRPr sz="18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4352721" y="4755627"/>
            <a:ext cx="2079265" cy="5286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latin typeface="Raleway"/>
                <a:ea typeface="Raleway"/>
                <a:cs typeface="Raleway"/>
                <a:sym typeface="Raleway"/>
              </a:rPr>
              <a:t>Hyper-literacy</a:t>
            </a:r>
            <a:endParaRPr sz="1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F80519AE-C1E3-5341-AF42-46DA20B8FDB1}"/>
              </a:ext>
            </a:extLst>
          </p:cNvPr>
          <p:cNvSpPr/>
          <p:nvPr/>
        </p:nvSpPr>
        <p:spPr>
          <a:xfrm>
            <a:off x="10758293" y="202406"/>
            <a:ext cx="1156138" cy="115613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Elemento grafico 14" descr="Banca">
            <a:extLst>
              <a:ext uri="{FF2B5EF4-FFF2-40B4-BE49-F238E27FC236}">
                <a16:creationId xmlns:a16="http://schemas.microsoft.com/office/drawing/2014/main" id="{195DC8BD-71BB-A347-9D01-0C1517557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500" y="382131"/>
            <a:ext cx="441826" cy="441826"/>
          </a:xfrm>
          <a:prstGeom prst="rect">
            <a:avLst/>
          </a:prstGeom>
        </p:spPr>
      </p:pic>
      <p:pic>
        <p:nvPicPr>
          <p:cNvPr id="16" name="Elemento grafico 15" descr="Collegamenti">
            <a:extLst>
              <a:ext uri="{FF2B5EF4-FFF2-40B4-BE49-F238E27FC236}">
                <a16:creationId xmlns:a16="http://schemas.microsoft.com/office/drawing/2014/main" id="{7D28C4AA-B219-5C44-9C57-8BF98CDAA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1198" y="402731"/>
            <a:ext cx="441827" cy="441827"/>
          </a:xfrm>
          <a:prstGeom prst="rect">
            <a:avLst/>
          </a:prstGeom>
        </p:spPr>
      </p:pic>
      <p:pic>
        <p:nvPicPr>
          <p:cNvPr id="3" name="Elemento grafico 2" descr="Presentazione con grafico a torta">
            <a:extLst>
              <a:ext uri="{FF2B5EF4-FFF2-40B4-BE49-F238E27FC236}">
                <a16:creationId xmlns:a16="http://schemas.microsoft.com/office/drawing/2014/main" id="{439C7F66-0712-5845-AED7-B590D5FAB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51046" y="388253"/>
            <a:ext cx="441827" cy="441827"/>
          </a:xfrm>
          <a:prstGeom prst="rect">
            <a:avLst/>
          </a:prstGeom>
        </p:spPr>
      </p:pic>
      <p:pic>
        <p:nvPicPr>
          <p:cNvPr id="5" name="Elemento grafico 4" descr="Testa con ingranaggi">
            <a:extLst>
              <a:ext uri="{FF2B5EF4-FFF2-40B4-BE49-F238E27FC236}">
                <a16:creationId xmlns:a16="http://schemas.microsoft.com/office/drawing/2014/main" id="{9ABEA166-3D33-6046-81D8-0082DEFAB2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44850" y="377784"/>
            <a:ext cx="441827" cy="441827"/>
          </a:xfrm>
          <a:prstGeom prst="rect">
            <a:avLst/>
          </a:prstGeom>
        </p:spPr>
      </p:pic>
      <p:pic>
        <p:nvPicPr>
          <p:cNvPr id="7" name="Elemento grafico 6" descr="Notazione musicale">
            <a:extLst>
              <a:ext uri="{FF2B5EF4-FFF2-40B4-BE49-F238E27FC236}">
                <a16:creationId xmlns:a16="http://schemas.microsoft.com/office/drawing/2014/main" id="{08E17FDF-20BB-814C-859C-EF1074FD6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39524" y="377784"/>
            <a:ext cx="441827" cy="441827"/>
          </a:xfrm>
          <a:prstGeom prst="rect">
            <a:avLst/>
          </a:prstGeom>
        </p:spPr>
      </p:pic>
      <p:pic>
        <p:nvPicPr>
          <p:cNvPr id="9" name="Elemento grafico 8" descr="Gerarchia">
            <a:extLst>
              <a:ext uri="{FF2B5EF4-FFF2-40B4-BE49-F238E27FC236}">
                <a16:creationId xmlns:a16="http://schemas.microsoft.com/office/drawing/2014/main" id="{219561F5-BBFB-3E41-BCD5-447E87FC7B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35361" y="377784"/>
            <a:ext cx="441827" cy="441827"/>
          </a:xfrm>
          <a:prstGeom prst="rect">
            <a:avLst/>
          </a:prstGeom>
        </p:spPr>
      </p:pic>
      <p:pic>
        <p:nvPicPr>
          <p:cNvPr id="11" name="Elemento grafico 10" descr="Ghirlanda">
            <a:extLst>
              <a:ext uri="{FF2B5EF4-FFF2-40B4-BE49-F238E27FC236}">
                <a16:creationId xmlns:a16="http://schemas.microsoft.com/office/drawing/2014/main" id="{EBB312E5-79C5-784D-B406-CB6BD499B1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31986" y="390084"/>
            <a:ext cx="441827" cy="441827"/>
          </a:xfrm>
          <a:prstGeom prst="rect">
            <a:avLst/>
          </a:prstGeom>
        </p:spPr>
      </p:pic>
      <p:pic>
        <p:nvPicPr>
          <p:cNvPr id="17" name="Elemento grafico 16" descr="Giornale">
            <a:extLst>
              <a:ext uri="{FF2B5EF4-FFF2-40B4-BE49-F238E27FC236}">
                <a16:creationId xmlns:a16="http://schemas.microsoft.com/office/drawing/2014/main" id="{937EAEEE-6EBD-DF48-97A8-2800637D13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50328" y="377784"/>
            <a:ext cx="441827" cy="441827"/>
          </a:xfrm>
          <a:prstGeom prst="rect">
            <a:avLst/>
          </a:prstGeom>
        </p:spPr>
      </p:pic>
      <p:pic>
        <p:nvPicPr>
          <p:cNvPr id="19" name="Elemento grafico 18" descr="Web design">
            <a:extLst>
              <a:ext uri="{FF2B5EF4-FFF2-40B4-BE49-F238E27FC236}">
                <a16:creationId xmlns:a16="http://schemas.microsoft.com/office/drawing/2014/main" id="{575E2B03-5252-8243-BA39-BCD66F5991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827823" y="388366"/>
            <a:ext cx="441827" cy="441827"/>
          </a:xfrm>
          <a:prstGeom prst="rect">
            <a:avLst/>
          </a:prstGeom>
        </p:spPr>
      </p:pic>
      <p:pic>
        <p:nvPicPr>
          <p:cNvPr id="21" name="Elemento grafico 20" descr="Immagini">
            <a:extLst>
              <a:ext uri="{FF2B5EF4-FFF2-40B4-BE49-F238E27FC236}">
                <a16:creationId xmlns:a16="http://schemas.microsoft.com/office/drawing/2014/main" id="{FDC94CDA-2E99-4649-9E72-FDF4A842B17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188661" y="376047"/>
            <a:ext cx="441827" cy="441827"/>
          </a:xfrm>
          <a:prstGeom prst="rect">
            <a:avLst/>
          </a:prstGeom>
        </p:spPr>
      </p:pic>
      <p:pic>
        <p:nvPicPr>
          <p:cNvPr id="23" name="Elemento grafico 22" descr="Mappa con segnaposto">
            <a:extLst>
              <a:ext uri="{FF2B5EF4-FFF2-40B4-BE49-F238E27FC236}">
                <a16:creationId xmlns:a16="http://schemas.microsoft.com/office/drawing/2014/main" id="{618A375A-9402-A64B-A5B1-76FA2763B49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083347" y="379543"/>
            <a:ext cx="441827" cy="441827"/>
          </a:xfrm>
          <a:prstGeom prst="rect">
            <a:avLst/>
          </a:prstGeom>
        </p:spPr>
      </p:pic>
      <p:sp>
        <p:nvSpPr>
          <p:cNvPr id="133" name="Google Shape;133;p19"/>
          <p:cNvSpPr txBox="1"/>
          <p:nvPr/>
        </p:nvSpPr>
        <p:spPr>
          <a:xfrm>
            <a:off x="5835766" y="5204575"/>
            <a:ext cx="2180173" cy="5286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latin typeface="Raleway"/>
                <a:ea typeface="Raleway"/>
                <a:cs typeface="Raleway"/>
                <a:sym typeface="Raleway"/>
              </a:rPr>
              <a:t>Media Literacy</a:t>
            </a:r>
            <a:endParaRPr sz="1800" b="1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7" name="Google Shape;102;p16">
            <a:extLst>
              <a:ext uri="{FF2B5EF4-FFF2-40B4-BE49-F238E27FC236}">
                <a16:creationId xmlns:a16="http://schemas.microsoft.com/office/drawing/2014/main" id="{38E33A2E-EAFE-5C47-A368-8F2089FDE4EF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0830637" y="282929"/>
            <a:ext cx="1011450" cy="97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04F15963-8C9A-5848-A4B6-C79D62BD05E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744445" y="246375"/>
            <a:ext cx="993140" cy="99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3429000"/>
            <a:ext cx="4408452" cy="293897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1082575" y="1080000"/>
            <a:ext cx="3096600" cy="70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dirty="0">
                <a:solidFill>
                  <a:schemeClr val="bg1"/>
                </a:solidFill>
              </a:rPr>
              <a:t>Digital literacy</a:t>
            </a:r>
            <a:endParaRPr sz="30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21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20"/>
          <p:cNvSpPr txBox="1"/>
          <p:nvPr/>
        </p:nvSpPr>
        <p:spPr>
          <a:xfrm>
            <a:off x="2532330" y="6340351"/>
            <a:ext cx="1265100" cy="325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latin typeface="Raleway"/>
                <a:ea typeface="Raleway"/>
                <a:cs typeface="Raleway"/>
                <a:sym typeface="Raleway"/>
              </a:rPr>
              <a:t>Alberto Manzi</a:t>
            </a:r>
            <a:endParaRPr sz="12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7963749" y="6340351"/>
            <a:ext cx="907216" cy="380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latin typeface="Raleway"/>
                <a:ea typeface="Raleway"/>
                <a:cs typeface="Raleway"/>
                <a:sym typeface="Raleway"/>
              </a:rPr>
              <a:t>Bill Gates</a:t>
            </a:r>
            <a:endParaRPr sz="12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1082575" y="2228549"/>
            <a:ext cx="10436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>
                <a:latin typeface="Raleway"/>
                <a:ea typeface="Raleway"/>
                <a:cs typeface="Raleway"/>
                <a:sym typeface="Raleway"/>
              </a:rPr>
              <a:t>Those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it-IT" sz="1800" dirty="0" err="1">
                <a:latin typeface="Raleway"/>
                <a:ea typeface="Raleway"/>
                <a:cs typeface="Raleway"/>
                <a:sym typeface="Raleway"/>
              </a:rPr>
              <a:t>without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it-IT" sz="1800" dirty="0" err="1">
                <a:latin typeface="Raleway"/>
                <a:ea typeface="Raleway"/>
                <a:cs typeface="Raleway"/>
                <a:sym typeface="Raleway"/>
              </a:rPr>
              <a:t>good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it-IT" sz="1800" dirty="0" err="1">
                <a:latin typeface="Raleway"/>
                <a:ea typeface="Raleway"/>
                <a:cs typeface="Raleway"/>
                <a:sym typeface="Raleway"/>
              </a:rPr>
              <a:t>digital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 literacy </a:t>
            </a:r>
            <a:r>
              <a:rPr lang="it-IT" sz="1800" dirty="0" err="1">
                <a:latin typeface="Raleway"/>
                <a:ea typeface="Raleway"/>
                <a:cs typeface="Raleway"/>
                <a:sym typeface="Raleway"/>
              </a:rPr>
              <a:t>skills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it-IT" sz="1800" b="1" dirty="0" err="1">
                <a:latin typeface="Raleway"/>
                <a:ea typeface="Raleway"/>
                <a:cs typeface="Raleway"/>
                <a:sym typeface="Raleway"/>
              </a:rPr>
              <a:t>will</a:t>
            </a:r>
            <a:r>
              <a:rPr lang="it-IT" sz="1800" b="1" dirty="0">
                <a:latin typeface="Raleway"/>
                <a:ea typeface="Raleway"/>
                <a:cs typeface="Raleway"/>
                <a:sym typeface="Raleway"/>
              </a:rPr>
              <a:t> be </a:t>
            </a:r>
            <a:r>
              <a:rPr lang="it-IT" sz="1800" b="1" dirty="0" err="1">
                <a:latin typeface="Raleway"/>
                <a:ea typeface="Raleway"/>
                <a:cs typeface="Raleway"/>
                <a:sym typeface="Raleway"/>
              </a:rPr>
              <a:t>marginalized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 in private and public life,</a:t>
            </a:r>
            <a:br>
              <a:rPr lang="it-IT" sz="1800" dirty="0">
                <a:latin typeface="Raleway"/>
                <a:ea typeface="Raleway"/>
                <a:cs typeface="Raleway"/>
                <a:sym typeface="Raleway"/>
              </a:rPr>
            </a:br>
            <a:r>
              <a:rPr lang="it-IT" sz="1800" dirty="0" err="1">
                <a:latin typeface="Raleway"/>
                <a:ea typeface="Raleway"/>
                <a:cs typeface="Raleway"/>
                <a:sym typeface="Raleway"/>
              </a:rPr>
              <a:t>including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it-IT" sz="1800" dirty="0" err="1">
                <a:latin typeface="Raleway"/>
                <a:ea typeface="Raleway"/>
                <a:cs typeface="Raleway"/>
                <a:sym typeface="Raleway"/>
              </a:rPr>
              <a:t>employment</a:t>
            </a:r>
            <a:r>
              <a:rPr lang="it-IT" sz="1800" dirty="0">
                <a:latin typeface="Raleway"/>
                <a:ea typeface="Raleway"/>
                <a:cs typeface="Raleway"/>
                <a:sym typeface="Raleway"/>
              </a:rPr>
              <a:t>. </a:t>
            </a:r>
            <a:endParaRPr sz="18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8630393" y="2715799"/>
            <a:ext cx="1781575" cy="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Raleway"/>
                <a:ea typeface="Raleway"/>
                <a:cs typeface="Raleway"/>
                <a:sym typeface="Raleway"/>
              </a:rPr>
              <a:t>Julien (2015) p. 2144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" name="Google Shape;102;p16">
            <a:extLst>
              <a:ext uri="{FF2B5EF4-FFF2-40B4-BE49-F238E27FC236}">
                <a16:creationId xmlns:a16="http://schemas.microsoft.com/office/drawing/2014/main" id="{ECD285B2-8B25-5545-BE55-5893D8677DE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30637" y="282929"/>
            <a:ext cx="1011450" cy="97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6;p21">
            <a:extLst>
              <a:ext uri="{FF2B5EF4-FFF2-40B4-BE49-F238E27FC236}">
                <a16:creationId xmlns:a16="http://schemas.microsoft.com/office/drawing/2014/main" id="{D2EC6793-101A-144E-B1FC-26ADAD7CF71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016291" y="4577549"/>
            <a:ext cx="564385" cy="5514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45" name="Google Shape;145;p20"/>
          <p:cNvPicPr preferRelativeResize="0"/>
          <p:nvPr/>
        </p:nvPicPr>
        <p:blipFill rotWithShape="1">
          <a:blip r:embed="rId6"/>
          <a:srcRect l="-2941" t="-1" r="-1" b="-2941"/>
          <a:stretch/>
        </p:blipFill>
        <p:spPr>
          <a:xfrm>
            <a:off x="960655" y="3429000"/>
            <a:ext cx="4408450" cy="302540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1532AB8-255F-8D41-BE49-97BBE53AD1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4445" y="246375"/>
            <a:ext cx="993140" cy="99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>
            <a:spLocks noGrp="1"/>
          </p:cNvSpPr>
          <p:nvPr>
            <p:ph type="title"/>
          </p:nvPr>
        </p:nvSpPr>
        <p:spPr>
          <a:xfrm>
            <a:off x="665085" y="997877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La nostra proposta di alfabetizzazione</a:t>
            </a:r>
            <a:endParaRPr dirty="0"/>
          </a:p>
        </p:txBody>
      </p:sp>
      <p:sp>
        <p:nvSpPr>
          <p:cNvPr id="155" name="Google Shape;155;p21"/>
          <p:cNvSpPr txBox="1">
            <a:spLocks noGrp="1"/>
          </p:cNvSpPr>
          <p:nvPr>
            <p:ph type="body" idx="1"/>
          </p:nvPr>
        </p:nvSpPr>
        <p:spPr>
          <a:xfrm>
            <a:off x="2623078" y="2168699"/>
            <a:ext cx="8713284" cy="3571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bg1"/>
                </a:solidFill>
              </a:rPr>
              <a:t>Approccio comunicativo digitale situazionale</a:t>
            </a:r>
            <a:endParaRPr sz="2000" b="1" dirty="0"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2100"/>
              </a:spcBef>
              <a:spcAft>
                <a:spcPts val="0"/>
              </a:spcAft>
              <a:buSzPts val="1800"/>
              <a:buFont typeface="Raleway" panose="020B0503030101060003" pitchFamily="34" charset="77"/>
              <a:buChar char="➔"/>
            </a:pPr>
            <a:r>
              <a:rPr lang="it-IT" sz="1800" dirty="0">
                <a:solidFill>
                  <a:schemeClr val="bg1"/>
                </a:solidFill>
              </a:rPr>
              <a:t>Crea occasioni di </a:t>
            </a:r>
            <a:r>
              <a:rPr lang="it-IT" sz="1800" b="1" dirty="0">
                <a:solidFill>
                  <a:schemeClr val="bg1"/>
                </a:solidFill>
              </a:rPr>
              <a:t>interazione reale</a:t>
            </a:r>
            <a:endParaRPr sz="1800" b="1" dirty="0"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➔"/>
            </a:pPr>
            <a:r>
              <a:rPr lang="it-IT" sz="1800" dirty="0">
                <a:solidFill>
                  <a:schemeClr val="bg1"/>
                </a:solidFill>
              </a:rPr>
              <a:t>Richiede la </a:t>
            </a:r>
            <a:r>
              <a:rPr lang="it-IT" sz="1800" b="1" dirty="0">
                <a:solidFill>
                  <a:schemeClr val="bg1"/>
                </a:solidFill>
              </a:rPr>
              <a:t>partecipazione attiva</a:t>
            </a:r>
            <a:r>
              <a:rPr lang="it-IT" sz="1800" dirty="0">
                <a:solidFill>
                  <a:schemeClr val="bg1"/>
                </a:solidFill>
              </a:rPr>
              <a:t> di tutti </a:t>
            </a:r>
            <a:endParaRPr sz="1800" dirty="0"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➔"/>
            </a:pPr>
            <a:r>
              <a:rPr lang="it-IT" sz="1800" dirty="0">
                <a:solidFill>
                  <a:schemeClr val="bg1"/>
                </a:solidFill>
              </a:rPr>
              <a:t>Mette in campo le </a:t>
            </a:r>
            <a:r>
              <a:rPr lang="it-IT" sz="1800" b="1" dirty="0">
                <a:solidFill>
                  <a:schemeClr val="bg1"/>
                </a:solidFill>
              </a:rPr>
              <a:t>identità, lingue e competenze </a:t>
            </a:r>
            <a:r>
              <a:rPr lang="it-IT" sz="1800" dirty="0">
                <a:solidFill>
                  <a:schemeClr val="bg1"/>
                </a:solidFill>
              </a:rPr>
              <a:t>del gruppo classe</a:t>
            </a:r>
            <a:endParaRPr sz="1800" dirty="0"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➔"/>
            </a:pPr>
            <a:r>
              <a:rPr lang="it-IT" sz="1800" dirty="0">
                <a:solidFill>
                  <a:schemeClr val="bg1"/>
                </a:solidFill>
              </a:rPr>
              <a:t>Si rivela utile per la </a:t>
            </a:r>
            <a:r>
              <a:rPr lang="it-IT" sz="1800" b="1" dirty="0">
                <a:solidFill>
                  <a:schemeClr val="bg1"/>
                </a:solidFill>
              </a:rPr>
              <a:t>gestione della quotidianità</a:t>
            </a:r>
            <a:r>
              <a:rPr lang="it-IT" sz="1800" dirty="0">
                <a:solidFill>
                  <a:schemeClr val="bg1"/>
                </a:solidFill>
              </a:rPr>
              <a:t> e l’</a:t>
            </a:r>
            <a:r>
              <a:rPr lang="it-IT" sz="1800" b="1" dirty="0">
                <a:solidFill>
                  <a:schemeClr val="bg1"/>
                </a:solidFill>
              </a:rPr>
              <a:t>integrazione</a:t>
            </a:r>
            <a:endParaRPr sz="1800" b="1" dirty="0"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➔"/>
            </a:pPr>
            <a:r>
              <a:rPr lang="it-IT" sz="1800" dirty="0">
                <a:solidFill>
                  <a:schemeClr val="bg1"/>
                </a:solidFill>
              </a:rPr>
              <a:t>Sviluppa </a:t>
            </a:r>
            <a:r>
              <a:rPr lang="it-IT" sz="1800" b="1" dirty="0">
                <a:solidFill>
                  <a:schemeClr val="bg1"/>
                </a:solidFill>
              </a:rPr>
              <a:t>competenze digitali </a:t>
            </a:r>
            <a:r>
              <a:rPr lang="it-IT" sz="1800" dirty="0">
                <a:solidFill>
                  <a:schemeClr val="bg1"/>
                </a:solidFill>
              </a:rPr>
              <a:t>spendibili</a:t>
            </a:r>
            <a:endParaRPr sz="1800" b="1" dirty="0"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➔"/>
            </a:pPr>
            <a:r>
              <a:rPr lang="it-IT" sz="1800" dirty="0">
                <a:solidFill>
                  <a:schemeClr val="bg1"/>
                </a:solidFill>
              </a:rPr>
              <a:t>Incoraggia l’</a:t>
            </a:r>
            <a:r>
              <a:rPr lang="it-IT" sz="1800" b="1" dirty="0">
                <a:solidFill>
                  <a:schemeClr val="bg1"/>
                </a:solidFill>
              </a:rPr>
              <a:t>utilizzo della lettura e della scrittura</a:t>
            </a:r>
            <a:r>
              <a:rPr lang="it-IT" sz="1800" dirty="0">
                <a:solidFill>
                  <a:schemeClr val="bg1"/>
                </a:solidFill>
              </a:rPr>
              <a:t> in LT</a:t>
            </a:r>
            <a:endParaRPr sz="1800" dirty="0">
              <a:solidFill>
                <a:schemeClr val="bg1"/>
              </a:solidFill>
            </a:endParaRPr>
          </a:p>
        </p:txBody>
      </p:sp>
      <p:pic>
        <p:nvPicPr>
          <p:cNvPr id="6" name="Google Shape;164;p22">
            <a:extLst>
              <a:ext uri="{FF2B5EF4-FFF2-40B4-BE49-F238E27FC236}">
                <a16:creationId xmlns:a16="http://schemas.microsoft.com/office/drawing/2014/main" id="{41D095A3-5589-7142-A2D4-E010FB4A5A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-2132"/>
          <a:stretch/>
        </p:blipFill>
        <p:spPr>
          <a:xfrm rot="561845" flipV="1">
            <a:off x="1932518" y="3544244"/>
            <a:ext cx="144835" cy="1407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7" name="Google Shape;165;p22">
            <a:extLst>
              <a:ext uri="{FF2B5EF4-FFF2-40B4-BE49-F238E27FC236}">
                <a16:creationId xmlns:a16="http://schemas.microsoft.com/office/drawing/2014/main" id="{18980BD4-94C8-EA4C-8549-ED8CA674CF44}"/>
              </a:ext>
            </a:extLst>
          </p:cNvPr>
          <p:cNvSpPr/>
          <p:nvPr/>
        </p:nvSpPr>
        <p:spPr>
          <a:xfrm rot="136835" flipV="1">
            <a:off x="1561593" y="3893861"/>
            <a:ext cx="150795" cy="457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66;p22">
            <a:extLst>
              <a:ext uri="{FF2B5EF4-FFF2-40B4-BE49-F238E27FC236}">
                <a16:creationId xmlns:a16="http://schemas.microsoft.com/office/drawing/2014/main" id="{C96AE1CC-8F4C-F046-9A23-68EE47D99DF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V="1">
            <a:off x="11184809" y="661611"/>
            <a:ext cx="303106" cy="3362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5D92135D-62D6-A947-AA20-05738C54B68E}"/>
              </a:ext>
            </a:extLst>
          </p:cNvPr>
          <p:cNvSpPr/>
          <p:nvPr/>
        </p:nvSpPr>
        <p:spPr>
          <a:xfrm>
            <a:off x="10758293" y="202406"/>
            <a:ext cx="1156138" cy="115613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Google Shape;102;p16">
            <a:extLst>
              <a:ext uri="{FF2B5EF4-FFF2-40B4-BE49-F238E27FC236}">
                <a16:creationId xmlns:a16="http://schemas.microsoft.com/office/drawing/2014/main" id="{E8F58303-3741-A145-BB8C-013486939E5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30637" y="282929"/>
            <a:ext cx="1011450" cy="97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56;p21">
            <a:extLst>
              <a:ext uri="{FF2B5EF4-FFF2-40B4-BE49-F238E27FC236}">
                <a16:creationId xmlns:a16="http://schemas.microsoft.com/office/drawing/2014/main" id="{E8089DE4-353D-E64F-AC5C-29AAF0FF8A7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085" y="3018236"/>
            <a:ext cx="1872126" cy="18721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B656A99-1C99-194C-A401-02BBB67FDE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4445" y="246375"/>
            <a:ext cx="993140" cy="99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972600" y="38660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Lo smartphone: la classe in tasca?</a:t>
            </a:r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body" idx="1"/>
          </p:nvPr>
        </p:nvSpPr>
        <p:spPr>
          <a:xfrm>
            <a:off x="934050" y="3403500"/>
            <a:ext cx="10323900" cy="2918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/>
              <a:t>I </a:t>
            </a:r>
            <a:r>
              <a:rPr lang="it-IT" sz="2200" b="1"/>
              <a:t>supporti multimediali</a:t>
            </a:r>
            <a:r>
              <a:rPr lang="it-IT" sz="2200"/>
              <a:t> fanno parte della </a:t>
            </a:r>
            <a:r>
              <a:rPr lang="it-IT" sz="2200" b="1"/>
              <a:t>quotidianità </a:t>
            </a:r>
            <a:r>
              <a:rPr lang="it-IT" sz="2200"/>
              <a:t>dell’individuo nella gestione delle informazioni e delle relazioni sociali e lavorative, non prenderli in considerazione nel contesto di insegnamento (ancora di più in quello linguistico) significa privarsi di un elemento importante di </a:t>
            </a:r>
            <a:r>
              <a:rPr lang="it-IT" sz="2200" b="1"/>
              <a:t>facilitazione.</a:t>
            </a:r>
            <a:endParaRPr sz="2200" i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/>
              <a:t>(Novello 2012)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2200"/>
          </a:p>
        </p:txBody>
      </p:sp>
      <p:pic>
        <p:nvPicPr>
          <p:cNvPr id="164" name="Google Shape;164;p22"/>
          <p:cNvPicPr preferRelativeResize="0"/>
          <p:nvPr/>
        </p:nvPicPr>
        <p:blipFill rotWithShape="1">
          <a:blip r:embed="rId3">
            <a:alphaModFix/>
          </a:blip>
          <a:srcRect b="54075"/>
          <a:stretch/>
        </p:blipFill>
        <p:spPr>
          <a:xfrm rot="561845">
            <a:off x="816364" y="1318485"/>
            <a:ext cx="1459860" cy="63802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65" name="Google Shape;165;p22"/>
          <p:cNvSpPr/>
          <p:nvPr/>
        </p:nvSpPr>
        <p:spPr>
          <a:xfrm rot="136835">
            <a:off x="1138251" y="1947009"/>
            <a:ext cx="732673" cy="22213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" name="Google Shape;16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247" y="1625757"/>
            <a:ext cx="1327391" cy="1263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83A2851A-3F8F-8749-8413-DD17AE9C1BA9}"/>
              </a:ext>
            </a:extLst>
          </p:cNvPr>
          <p:cNvGrpSpPr/>
          <p:nvPr/>
        </p:nvGrpSpPr>
        <p:grpSpPr>
          <a:xfrm>
            <a:off x="11028582" y="768692"/>
            <a:ext cx="740353" cy="60409"/>
            <a:chOff x="1120442" y="1498161"/>
            <a:chExt cx="8465571" cy="690747"/>
          </a:xfrm>
        </p:grpSpPr>
        <p:grpSp>
          <p:nvGrpSpPr>
            <p:cNvPr id="11" name="Google Shape;173;p23">
              <a:extLst>
                <a:ext uri="{FF2B5EF4-FFF2-40B4-BE49-F238E27FC236}">
                  <a16:creationId xmlns:a16="http://schemas.microsoft.com/office/drawing/2014/main" id="{174D2D1F-572C-C34B-84E7-9C1C311463B3}"/>
                </a:ext>
              </a:extLst>
            </p:cNvPr>
            <p:cNvGrpSpPr/>
            <p:nvPr/>
          </p:nvGrpSpPr>
          <p:grpSpPr>
            <a:xfrm>
              <a:off x="1120442" y="1498161"/>
              <a:ext cx="7889684" cy="690747"/>
              <a:chOff x="968042" y="1650561"/>
              <a:chExt cx="7889684" cy="690747"/>
            </a:xfrm>
          </p:grpSpPr>
          <p:grpSp>
            <p:nvGrpSpPr>
              <p:cNvPr id="13" name="Google Shape;174;p23">
                <a:extLst>
                  <a:ext uri="{FF2B5EF4-FFF2-40B4-BE49-F238E27FC236}">
                    <a16:creationId xmlns:a16="http://schemas.microsoft.com/office/drawing/2014/main" id="{44A72F97-07F2-064E-8BB2-FF4BD0C5033A}"/>
                  </a:ext>
                </a:extLst>
              </p:cNvPr>
              <p:cNvGrpSpPr/>
              <p:nvPr/>
            </p:nvGrpSpPr>
            <p:grpSpPr>
              <a:xfrm>
                <a:off x="968042" y="1650561"/>
                <a:ext cx="7205314" cy="690747"/>
                <a:chOff x="1098038" y="626550"/>
                <a:chExt cx="8675875" cy="831725"/>
              </a:xfrm>
            </p:grpSpPr>
            <p:pic>
              <p:nvPicPr>
                <p:cNvPr id="15" name="Google Shape;175;p23">
                  <a:extLst>
                    <a:ext uri="{FF2B5EF4-FFF2-40B4-BE49-F238E27FC236}">
                      <a16:creationId xmlns:a16="http://schemas.microsoft.com/office/drawing/2014/main" id="{7DCF2105-8994-9F48-ACDC-2E6904768092}"/>
                    </a:ext>
                  </a:extLst>
                </p:cNvPr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1098038" y="778950"/>
                  <a:ext cx="507425" cy="5074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" name="Google Shape;176;p23">
                  <a:extLst>
                    <a:ext uri="{FF2B5EF4-FFF2-40B4-BE49-F238E27FC236}">
                      <a16:creationId xmlns:a16="http://schemas.microsoft.com/office/drawing/2014/main" id="{F2A9BDEA-95CF-3F4C-BFC0-0A8132543A2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3944888" y="778950"/>
                  <a:ext cx="507425" cy="5074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" name="Google Shape;177;p23">
                  <a:extLst>
                    <a:ext uri="{FF2B5EF4-FFF2-40B4-BE49-F238E27FC236}">
                      <a16:creationId xmlns:a16="http://schemas.microsoft.com/office/drawing/2014/main" id="{871A70B0-0264-0F4D-A7AB-89ABEE6D99C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29" r="39"/>
                <a:stretch/>
              </p:blipFill>
              <p:spPr>
                <a:xfrm>
                  <a:off x="3230112" y="778950"/>
                  <a:ext cx="507424" cy="5074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" name="Google Shape;178;p23">
                  <a:extLst>
                    <a:ext uri="{FF2B5EF4-FFF2-40B4-BE49-F238E27FC236}">
                      <a16:creationId xmlns:a16="http://schemas.microsoft.com/office/drawing/2014/main" id="{03E552EB-3F5C-D34F-BF3E-AFB5F21BB58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2515338" y="778950"/>
                  <a:ext cx="507424" cy="5074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" name="Google Shape;179;p23">
                  <a:extLst>
                    <a:ext uri="{FF2B5EF4-FFF2-40B4-BE49-F238E27FC236}">
                      <a16:creationId xmlns:a16="http://schemas.microsoft.com/office/drawing/2014/main" id="{D37EC169-C118-5B4B-8A66-B2538D72B84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l="12502" r="12495"/>
                <a:stretch/>
              </p:blipFill>
              <p:spPr>
                <a:xfrm>
                  <a:off x="1806688" y="778950"/>
                  <a:ext cx="507425" cy="5074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" name="Google Shape;180;p23">
                  <a:extLst>
                    <a:ext uri="{FF2B5EF4-FFF2-40B4-BE49-F238E27FC236}">
                      <a16:creationId xmlns:a16="http://schemas.microsoft.com/office/drawing/2014/main" id="{04966471-6889-E14C-A1E9-600FC526054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12502" r="12495"/>
                <a:stretch/>
              </p:blipFill>
              <p:spPr>
                <a:xfrm>
                  <a:off x="5374438" y="626550"/>
                  <a:ext cx="831726" cy="831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" name="Google Shape;181;p23">
                  <a:extLst>
                    <a:ext uri="{FF2B5EF4-FFF2-40B4-BE49-F238E27FC236}">
                      <a16:creationId xmlns:a16="http://schemas.microsoft.com/office/drawing/2014/main" id="{8F3C7CA0-47B6-2A4F-B55F-EE58DD23A90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4759" t="12803" r="4750" b="12803"/>
                <a:stretch/>
              </p:blipFill>
              <p:spPr>
                <a:xfrm>
                  <a:off x="4604765" y="778950"/>
                  <a:ext cx="617211" cy="5074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" name="Google Shape;182;p23">
                  <a:extLst>
                    <a:ext uri="{FF2B5EF4-FFF2-40B4-BE49-F238E27FC236}">
                      <a16:creationId xmlns:a16="http://schemas.microsoft.com/office/drawing/2014/main" id="{F27DB789-93DF-ED4C-B683-903F33C1F53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>
                  <a:off x="6461362" y="778950"/>
                  <a:ext cx="507425" cy="5074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" name="Google Shape;183;p23">
                  <a:extLst>
                    <a:ext uri="{FF2B5EF4-FFF2-40B4-BE49-F238E27FC236}">
                      <a16:creationId xmlns:a16="http://schemas.microsoft.com/office/drawing/2014/main" id="{02879E0E-41C2-0741-9FD5-70CF19BCE8C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1559" r="1569"/>
                <a:stretch/>
              </p:blipFill>
              <p:spPr>
                <a:xfrm>
                  <a:off x="9266488" y="778950"/>
                  <a:ext cx="507425" cy="5074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" name="Google Shape;184;p23">
                  <a:extLst>
                    <a:ext uri="{FF2B5EF4-FFF2-40B4-BE49-F238E27FC236}">
                      <a16:creationId xmlns:a16="http://schemas.microsoft.com/office/drawing/2014/main" id="{9F987B31-F259-C045-B898-8A848B0F153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/>
                <a:stretch/>
              </p:blipFill>
              <p:spPr>
                <a:xfrm>
                  <a:off x="8551713" y="778950"/>
                  <a:ext cx="507424" cy="5074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" name="Google Shape;185;p23">
                  <a:extLst>
                    <a:ext uri="{FF2B5EF4-FFF2-40B4-BE49-F238E27FC236}">
                      <a16:creationId xmlns:a16="http://schemas.microsoft.com/office/drawing/2014/main" id="{C3AD7F9D-0BDD-4547-AA0F-9AF23C9F6B9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/>
                <a:stretch/>
              </p:blipFill>
              <p:spPr>
                <a:xfrm>
                  <a:off x="7836938" y="778950"/>
                  <a:ext cx="507424" cy="5074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" name="Google Shape;186;p23">
                  <a:extLst>
                    <a:ext uri="{FF2B5EF4-FFF2-40B4-BE49-F238E27FC236}">
                      <a16:creationId xmlns:a16="http://schemas.microsoft.com/office/drawing/2014/main" id="{83D25C0C-ED78-3646-898D-FC9837803FA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/>
                <a:stretch/>
              </p:blipFill>
              <p:spPr>
                <a:xfrm>
                  <a:off x="7128288" y="778950"/>
                  <a:ext cx="507425" cy="5074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4" name="Google Shape;187;p23">
                <a:extLst>
                  <a:ext uri="{FF2B5EF4-FFF2-40B4-BE49-F238E27FC236}">
                    <a16:creationId xmlns:a16="http://schemas.microsoft.com/office/drawing/2014/main" id="{F99B8C56-A5DF-FB42-816E-357408F9758C}"/>
                  </a:ext>
                </a:extLst>
              </p:cNvPr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8391725" y="1771129"/>
                <a:ext cx="466000" cy="449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F16DCDA8-88CB-ED46-B7E9-F68C3F192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164597" y="1624728"/>
              <a:ext cx="421416" cy="421416"/>
            </a:xfrm>
            <a:prstGeom prst="rect">
              <a:avLst/>
            </a:prstGeom>
          </p:spPr>
        </p:pic>
      </p:grpSp>
      <p:pic>
        <p:nvPicPr>
          <p:cNvPr id="27" name="Google Shape;102;p16">
            <a:extLst>
              <a:ext uri="{FF2B5EF4-FFF2-40B4-BE49-F238E27FC236}">
                <a16:creationId xmlns:a16="http://schemas.microsoft.com/office/drawing/2014/main" id="{BEDAC00B-27A5-0348-AD78-88EE13832473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830637" y="282929"/>
            <a:ext cx="1011450" cy="97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87917C63-DF7B-6D42-9347-BC622A94A2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44445" y="246375"/>
            <a:ext cx="993140" cy="99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>
            <a:spLocks noGrp="1"/>
          </p:cNvSpPr>
          <p:nvPr>
            <p:ph type="title"/>
          </p:nvPr>
        </p:nvSpPr>
        <p:spPr>
          <a:xfrm>
            <a:off x="1110550" y="2507050"/>
            <a:ext cx="10251600" cy="1987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dirty="0"/>
              <a:t>Come sfruttare lo </a:t>
            </a:r>
            <a:r>
              <a:rPr lang="it-IT" sz="4800" dirty="0" err="1"/>
              <a:t>smartphone</a:t>
            </a:r>
            <a:r>
              <a:rPr lang="it-IT" sz="4800" dirty="0"/>
              <a:t> </a:t>
            </a:r>
            <a:br>
              <a:rPr lang="it-IT" sz="4800" dirty="0"/>
            </a:br>
            <a:r>
              <a:rPr lang="it-IT" sz="4800" dirty="0"/>
              <a:t>per l’acquisizione linguistica?</a:t>
            </a:r>
            <a:endParaRPr sz="48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>
            <a:spLocks noGrp="1"/>
          </p:cNvSpPr>
          <p:nvPr>
            <p:ph type="title"/>
          </p:nvPr>
        </p:nvSpPr>
        <p:spPr>
          <a:xfrm>
            <a:off x="972600" y="1152400"/>
            <a:ext cx="9361500" cy="3980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Una proposta operativa</a:t>
            </a:r>
            <a:endParaRPr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2FA10FEB-A4D1-414A-871C-6AFBD90DC780}"/>
              </a:ext>
            </a:extLst>
          </p:cNvPr>
          <p:cNvSpPr/>
          <p:nvPr/>
        </p:nvSpPr>
        <p:spPr>
          <a:xfrm>
            <a:off x="10758293" y="190214"/>
            <a:ext cx="1156138" cy="115613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Google Shape;102;p16">
            <a:extLst>
              <a:ext uri="{FF2B5EF4-FFF2-40B4-BE49-F238E27FC236}">
                <a16:creationId xmlns:a16="http://schemas.microsoft.com/office/drawing/2014/main" id="{EA67DD25-B663-0240-AB91-131090DD31C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0637" y="282929"/>
            <a:ext cx="1011450" cy="97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0588EC-1802-D547-831B-C185B9CD2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7875" y="5258098"/>
            <a:ext cx="1316973" cy="131697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0D301D2-E935-624F-A205-1562DB4FF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4445" y="246375"/>
            <a:ext cx="993140" cy="99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treamline Rossoblù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424</Words>
  <Application>Microsoft Macintosh PowerPoint</Application>
  <PresentationFormat>Widescreen</PresentationFormat>
  <Paragraphs>68</Paragraphs>
  <Slides>16</Slides>
  <Notes>16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Century Gothic</vt:lpstr>
      <vt:lpstr>Raleway</vt:lpstr>
      <vt:lpstr>Arial</vt:lpstr>
      <vt:lpstr>Lato</vt:lpstr>
      <vt:lpstr>Streamline Rossoblù</vt:lpstr>
      <vt:lpstr>La Media Literacy come supporto all’apprendimento della lingua</vt:lpstr>
      <vt:lpstr>DiCO | Didattica dell’Italiano per la Cultura Orale</vt:lpstr>
      <vt:lpstr>Cosa facciamo?</vt:lpstr>
      <vt:lpstr>Multiliteracies</vt:lpstr>
      <vt:lpstr>Digital literacy </vt:lpstr>
      <vt:lpstr>La nostra proposta di alfabetizzazione</vt:lpstr>
      <vt:lpstr>Lo smartphone: la classe in tasca?</vt:lpstr>
      <vt:lpstr>Come sfruttare lo smartphone  per l’acquisizione linguistica?</vt:lpstr>
      <vt:lpstr>Una proposta operativa</vt:lpstr>
      <vt:lpstr>La digitazione multilingue</vt:lpstr>
      <vt:lpstr>G-Board: multilinguismo a portata di mano</vt:lpstr>
      <vt:lpstr>Speech-to-text</vt:lpstr>
      <vt:lpstr>Text-to-speech</vt:lpstr>
      <vt:lpstr>Embedded Translator</vt:lpstr>
      <vt:lpstr>Embedded Translator</vt:lpstr>
      <vt:lpstr>GRAZIE   Giulio Asta  giulio.asta@gmail.com  Arianna Welisch  arianna.welisch@gmail.com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media literacy come supporto all’apprendimento della lingua</dc:title>
  <cp:lastModifiedBy>Giulio Asta</cp:lastModifiedBy>
  <cp:revision>24</cp:revision>
  <cp:lastPrinted>2019-09-27T10:48:21Z</cp:lastPrinted>
  <dcterms:modified xsi:type="dcterms:W3CDTF">2019-10-25T07:18:34Z</dcterms:modified>
</cp:coreProperties>
</file>