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696" r:id="rId3"/>
    <p:sldMasterId id="2147483703" r:id="rId4"/>
    <p:sldMasterId id="2147483710" r:id="rId5"/>
  </p:sldMasterIdLst>
  <p:notesMasterIdLst>
    <p:notesMasterId r:id="rId24"/>
  </p:notesMasterIdLst>
  <p:handoutMasterIdLst>
    <p:handoutMasterId r:id="rId25"/>
  </p:handoutMasterIdLst>
  <p:sldIdLst>
    <p:sldId id="322" r:id="rId6"/>
    <p:sldId id="261" r:id="rId7"/>
    <p:sldId id="457" r:id="rId8"/>
    <p:sldId id="474" r:id="rId9"/>
    <p:sldId id="462" r:id="rId10"/>
    <p:sldId id="263" r:id="rId11"/>
    <p:sldId id="477" r:id="rId12"/>
    <p:sldId id="478" r:id="rId13"/>
    <p:sldId id="479" r:id="rId14"/>
    <p:sldId id="480" r:id="rId15"/>
    <p:sldId id="481" r:id="rId16"/>
    <p:sldId id="482" r:id="rId17"/>
    <p:sldId id="476" r:id="rId18"/>
    <p:sldId id="458" r:id="rId19"/>
    <p:sldId id="465" r:id="rId20"/>
    <p:sldId id="472" r:id="rId21"/>
    <p:sldId id="483" r:id="rId22"/>
    <p:sldId id="373" r:id="rId23"/>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696" userDrawn="1">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alen, Stephanie" initials="WS" lastIdx="37" clrIdx="0">
    <p:extLst>
      <p:ext uri="{19B8F6BF-5375-455C-9EA6-DF929625EA0E}">
        <p15:presenceInfo xmlns:p15="http://schemas.microsoft.com/office/powerpoint/2012/main" userId="S-1-5-21-839522115-1383384898-515967899-829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0" autoAdjust="0"/>
    <p:restoredTop sz="82874" autoAdjust="0"/>
  </p:normalViewPr>
  <p:slideViewPr>
    <p:cSldViewPr snapToGrid="0">
      <p:cViewPr varScale="1">
        <p:scale>
          <a:sx n="74" d="100"/>
          <a:sy n="74" d="100"/>
        </p:scale>
        <p:origin x="653" y="48"/>
      </p:cViewPr>
      <p:guideLst>
        <p:guide orient="horz" pos="2160"/>
        <p:guide orient="horz" pos="3840"/>
        <p:guide pos="3696"/>
        <p:guide pos="384"/>
        <p:guide pos="7296"/>
        <p:guide orient="horz" pos="960"/>
      </p:guideLst>
    </p:cSldViewPr>
  </p:slideViewPr>
  <p:notesTextViewPr>
    <p:cViewPr>
      <p:scale>
        <a:sx n="75" d="100"/>
        <a:sy n="75" d="100"/>
      </p:scale>
      <p:origin x="0" y="0"/>
    </p:cViewPr>
  </p:notesTextViewPr>
  <p:sorterViewPr>
    <p:cViewPr>
      <p:scale>
        <a:sx n="100" d="100"/>
        <a:sy n="100" d="100"/>
      </p:scale>
      <p:origin x="0" y="-4488"/>
    </p:cViewPr>
  </p:sorterViewPr>
  <p:notesViewPr>
    <p:cSldViewPr snapToGrid="0">
      <p:cViewPr varScale="1">
        <p:scale>
          <a:sx n="83" d="100"/>
          <a:sy n="83" d="100"/>
        </p:scale>
        <p:origin x="38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t>10/21/2019</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dirty="0"/>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vl1pPr>
          </a:lstStyle>
          <a:p>
            <a:endParaRPr dirty="0"/>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vl1pPr>
          </a:lstStyle>
          <a:p>
            <a:fld id="{5BFEAE42-E3FE-4405-B7FC-4425D05B92A0}" type="slidenum">
              <a:rPr/>
              <a:pPr/>
              <a:t>‹#›</a:t>
            </a:fld>
            <a:endParaRPr dirty="0"/>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orbes.com/sites/bernardmarr/2017/01/23/really-big-data-at-walmart-real-time-insights-from-their-40-petabyte-data-cloud/#524df6af6c1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a:t>
            </a:fld>
            <a:endParaRPr lang="en-US" dirty="0"/>
          </a:p>
        </p:txBody>
      </p:sp>
    </p:spTree>
    <p:extLst>
      <p:ext uri="{BB962C8B-B14F-4D97-AF65-F5344CB8AC3E}">
        <p14:creationId xmlns:p14="http://schemas.microsoft.com/office/powerpoint/2010/main" val="4150861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GB" sz="1200" dirty="0"/>
              <a:t>Infosight is </a:t>
            </a:r>
            <a:r>
              <a:rPr lang="en-US" sz="1200" b="1" dirty="0"/>
              <a:t>constantly learning </a:t>
            </a:r>
            <a:r>
              <a:rPr lang="en-US" sz="1200" dirty="0"/>
              <a:t>from the data captured by the sensors in order to </a:t>
            </a:r>
            <a:r>
              <a:rPr lang="en-US" sz="1200" b="1" dirty="0"/>
              <a:t>determine</a:t>
            </a:r>
            <a:r>
              <a:rPr lang="en-US" sz="1200" dirty="0"/>
              <a:t> what the </a:t>
            </a:r>
            <a:r>
              <a:rPr lang="en-US" sz="1200" b="1" dirty="0"/>
              <a:t>ideal</a:t>
            </a:r>
            <a:r>
              <a:rPr lang="en-US" sz="1200" dirty="0"/>
              <a:t> </a:t>
            </a:r>
            <a:r>
              <a:rPr lang="en-US" sz="1200" b="0" dirty="0"/>
              <a:t>operating</a:t>
            </a:r>
            <a:r>
              <a:rPr lang="en-US" sz="1200" dirty="0"/>
              <a:t> environment is for </a:t>
            </a:r>
            <a:r>
              <a:rPr lang="en-US" sz="1200" b="1" dirty="0"/>
              <a:t>every</a:t>
            </a:r>
            <a:r>
              <a:rPr lang="en-US" sz="1200" dirty="0"/>
              <a:t> </a:t>
            </a:r>
            <a:r>
              <a:rPr lang="en-US" sz="1200" b="1" dirty="0"/>
              <a:t>workload</a:t>
            </a:r>
            <a:r>
              <a:rPr lang="en-US" sz="1200" dirty="0"/>
              <a:t> and </a:t>
            </a:r>
            <a:r>
              <a:rPr lang="en-US" sz="1200" b="1" dirty="0"/>
              <a:t>application</a:t>
            </a:r>
            <a:r>
              <a:rPr lang="en-US" sz="1200" dirty="0"/>
              <a:t>.</a:t>
            </a:r>
          </a:p>
        </p:txBody>
      </p:sp>
      <p:sp>
        <p:nvSpPr>
          <p:cNvPr id="4" name="Slide Number Placeholder 3"/>
          <p:cNvSpPr>
            <a:spLocks noGrp="1"/>
          </p:cNvSpPr>
          <p:nvPr>
            <p:ph type="sldNum" sz="quarter" idx="5"/>
          </p:nvPr>
        </p:nvSpPr>
        <p:spPr/>
        <p:txBody>
          <a:bodyPr/>
          <a:lstStyle/>
          <a:p>
            <a:pPr>
              <a:defRPr/>
            </a:pPr>
            <a:fld id="{5BFEAE42-E3FE-4405-B7FC-4425D05B92A0}" type="slidenum">
              <a:rPr lang="en-US" sz="1100" smtClean="0">
                <a:solidFill>
                  <a:prstClr val="black"/>
                </a:solidFill>
                <a:latin typeface="MetricHPE" panose="020B0503030202060203" pitchFamily="34" charset="0"/>
              </a:rPr>
              <a:pPr>
                <a:defRPr/>
              </a:pPr>
              <a:t>10</a:t>
            </a:fld>
            <a:endParaRPr lang="en-US" sz="1100" dirty="0">
              <a:solidFill>
                <a:prstClr val="black"/>
              </a:solidFill>
              <a:latin typeface="MetricHPE" panose="020B0503030202060203" pitchFamily="34" charset="0"/>
            </a:endParaRPr>
          </a:p>
        </p:txBody>
      </p:sp>
    </p:spTree>
    <p:extLst>
      <p:ext uri="{BB962C8B-B14F-4D97-AF65-F5344CB8AC3E}">
        <p14:creationId xmlns:p14="http://schemas.microsoft.com/office/powerpoint/2010/main" val="2738882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200" dirty="0"/>
              <a:t> Using machine learning and deep learning techniques, InfoSight is able to </a:t>
            </a:r>
            <a:r>
              <a:rPr lang="en-US" sz="1200" b="1" dirty="0"/>
              <a:t>predict</a:t>
            </a:r>
            <a:r>
              <a:rPr lang="en-US" sz="1200" dirty="0"/>
              <a:t> and </a:t>
            </a:r>
            <a:r>
              <a:rPr lang="en-US" sz="1200" b="1" dirty="0"/>
              <a:t>identify</a:t>
            </a:r>
            <a:r>
              <a:rPr lang="en-US" sz="1200" dirty="0"/>
              <a:t> </a:t>
            </a:r>
            <a:r>
              <a:rPr lang="en-US" sz="1200" b="1" dirty="0"/>
              <a:t>abnormal</a:t>
            </a:r>
            <a:r>
              <a:rPr lang="en-US" sz="1200" dirty="0"/>
              <a:t> behavior and </a:t>
            </a:r>
            <a:r>
              <a:rPr lang="en-US" sz="1200" b="1" dirty="0"/>
              <a:t>improve</a:t>
            </a:r>
            <a:r>
              <a:rPr lang="en-US" sz="1200" dirty="0"/>
              <a:t> </a:t>
            </a:r>
            <a:r>
              <a:rPr lang="en-US" sz="1200" b="1" dirty="0"/>
              <a:t>performance</a:t>
            </a:r>
            <a:r>
              <a:rPr lang="en-US" sz="1200" dirty="0"/>
              <a:t> across all infrastructure layers.</a:t>
            </a:r>
          </a:p>
          <a:p>
            <a:endParaRPr lang="en-US" sz="1200" dirty="0"/>
          </a:p>
          <a:p>
            <a:endParaRPr lang="en-US" sz="1200" dirty="0"/>
          </a:p>
          <a:p>
            <a:endParaRPr lang="en-GB" dirty="0"/>
          </a:p>
        </p:txBody>
      </p:sp>
      <p:sp>
        <p:nvSpPr>
          <p:cNvPr id="4" name="Slide Number Placeholder 3"/>
          <p:cNvSpPr>
            <a:spLocks noGrp="1"/>
          </p:cNvSpPr>
          <p:nvPr>
            <p:ph type="sldNum" sz="quarter" idx="5"/>
          </p:nvPr>
        </p:nvSpPr>
        <p:spPr/>
        <p:txBody>
          <a:bodyPr/>
          <a:lstStyle/>
          <a:p>
            <a:pPr>
              <a:defRPr/>
            </a:pPr>
            <a:fld id="{5BFEAE42-E3FE-4405-B7FC-4425D05B92A0}" type="slidenum">
              <a:rPr lang="en-US" sz="1100" smtClean="0">
                <a:solidFill>
                  <a:prstClr val="black"/>
                </a:solidFill>
                <a:latin typeface="MetricHPE" panose="020B0503030202060203" pitchFamily="34" charset="0"/>
              </a:rPr>
              <a:pPr>
                <a:defRPr/>
              </a:pPr>
              <a:t>11</a:t>
            </a:fld>
            <a:endParaRPr lang="en-US" sz="1100" dirty="0">
              <a:solidFill>
                <a:prstClr val="black"/>
              </a:solidFill>
              <a:latin typeface="MetricHPE" panose="020B0503030202060203" pitchFamily="34" charset="0"/>
            </a:endParaRPr>
          </a:p>
        </p:txBody>
      </p:sp>
    </p:spTree>
    <p:extLst>
      <p:ext uri="{BB962C8B-B14F-4D97-AF65-F5344CB8AC3E}">
        <p14:creationId xmlns:p14="http://schemas.microsoft.com/office/powerpoint/2010/main" val="1134659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200" dirty="0"/>
              <a:t>Going one step further, InfoSight recommends how to improve application performance. We are not just </a:t>
            </a:r>
            <a:r>
              <a:rPr lang="en-US" sz="1200" b="1" dirty="0"/>
              <a:t>predicting and anticipating problems</a:t>
            </a:r>
            <a:r>
              <a:rPr lang="en-US" sz="1200" dirty="0"/>
              <a:t>, but </a:t>
            </a:r>
            <a:r>
              <a:rPr lang="en-US" sz="1200" b="1" dirty="0"/>
              <a:t>making recommendations to optimize your infrastructure</a:t>
            </a:r>
          </a:p>
          <a:p>
            <a:endParaRPr lang="en-US" sz="1200" dirty="0"/>
          </a:p>
          <a:p>
            <a:r>
              <a:rPr lang="en-US" sz="1200" dirty="0"/>
              <a:t>These recommendations are not </a:t>
            </a:r>
            <a:r>
              <a:rPr lang="en-US" sz="1200" b="1" dirty="0"/>
              <a:t>generic</a:t>
            </a:r>
            <a:r>
              <a:rPr lang="en-US" sz="1200" dirty="0"/>
              <a:t>, they are </a:t>
            </a:r>
            <a:r>
              <a:rPr lang="en-US" sz="1200" b="1" dirty="0"/>
              <a:t>specific</a:t>
            </a:r>
            <a:r>
              <a:rPr lang="en-US" sz="1200" dirty="0"/>
              <a:t> to your systems – your environment.  It’s automated and personalized. </a:t>
            </a:r>
            <a:endParaRPr lang="en-GB" sz="1200" dirty="0"/>
          </a:p>
        </p:txBody>
      </p:sp>
      <p:sp>
        <p:nvSpPr>
          <p:cNvPr id="4" name="Slide Number Placeholder 3"/>
          <p:cNvSpPr>
            <a:spLocks noGrp="1"/>
          </p:cNvSpPr>
          <p:nvPr>
            <p:ph type="sldNum" sz="quarter" idx="5"/>
          </p:nvPr>
        </p:nvSpPr>
        <p:spPr/>
        <p:txBody>
          <a:bodyPr/>
          <a:lstStyle/>
          <a:p>
            <a:pPr>
              <a:defRPr/>
            </a:pPr>
            <a:fld id="{5BFEAE42-E3FE-4405-B7FC-4425D05B92A0}" type="slidenum">
              <a:rPr lang="en-US" sz="1100" smtClean="0">
                <a:solidFill>
                  <a:prstClr val="black"/>
                </a:solidFill>
                <a:latin typeface="MetricHPE" panose="020B0503030202060203" pitchFamily="34" charset="0"/>
              </a:rPr>
              <a:pPr>
                <a:defRPr/>
              </a:pPr>
              <a:t>12</a:t>
            </a:fld>
            <a:endParaRPr lang="en-US" sz="1100" dirty="0">
              <a:solidFill>
                <a:prstClr val="black"/>
              </a:solidFill>
              <a:latin typeface="MetricHPE" panose="020B0503030202060203" pitchFamily="34" charset="0"/>
            </a:endParaRPr>
          </a:p>
        </p:txBody>
      </p:sp>
    </p:spTree>
    <p:extLst>
      <p:ext uri="{BB962C8B-B14F-4D97-AF65-F5344CB8AC3E}">
        <p14:creationId xmlns:p14="http://schemas.microsoft.com/office/powerpoint/2010/main" val="1525812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62500" lnSpcReduction="20000"/>
          </a:bodyPr>
          <a:lstStyle/>
          <a:p>
            <a:pPr>
              <a:spcAft>
                <a:spcPts val="400"/>
              </a:spcAft>
            </a:pPr>
            <a:r>
              <a:rPr lang="en-US" sz="1100" dirty="0" smtClean="0"/>
              <a:t>Now lets look</a:t>
            </a:r>
            <a:r>
              <a:rPr lang="en-US" sz="1100" baseline="0" dirty="0" smtClean="0"/>
              <a:t> at the offerings you can sell today starting with the 4 key target use cases. </a:t>
            </a:r>
          </a:p>
          <a:p>
            <a:pPr>
              <a:spcAft>
                <a:spcPts val="400"/>
              </a:spcAft>
            </a:pPr>
            <a:endParaRPr lang="en-US" sz="1100" baseline="0" dirty="0" smtClean="0"/>
          </a:p>
          <a:p>
            <a:pPr>
              <a:spcAft>
                <a:spcPts val="400"/>
              </a:spcAft>
            </a:pPr>
            <a:r>
              <a:rPr lang="en-US" sz="1100" baseline="0" dirty="0" smtClean="0"/>
              <a:t>Surveillance using video analytics p</a:t>
            </a:r>
            <a:r>
              <a:rPr lang="en-US" sz="1100" dirty="0" smtClean="0"/>
              <a:t>rovides </a:t>
            </a:r>
            <a:r>
              <a:rPr lang="en-US" sz="1100" dirty="0"/>
              <a:t>operational insights based on captured video data</a:t>
            </a:r>
            <a:r>
              <a:rPr lang="en-US" sz="1100" baseline="0" dirty="0"/>
              <a:t> a</a:t>
            </a:r>
            <a:r>
              <a:rPr lang="en-US" sz="1100" dirty="0"/>
              <a:t>t airports, it can be used for multiple applications ranging from Facial recognition, Queue monitoring, Unattended </a:t>
            </a:r>
            <a:r>
              <a:rPr lang="en-US" sz="1100" dirty="0" smtClean="0"/>
              <a:t>items. Today, cameras are useful only when someone is looking through them. Sometimes that means a human watching live footage, usually from multiple video feeds. Most surveillance cameras are passive.</a:t>
            </a:r>
            <a:r>
              <a:rPr lang="en-US" sz="1100" baseline="0" dirty="0" smtClean="0"/>
              <a:t> A</a:t>
            </a:r>
            <a:r>
              <a:rPr lang="en-US" sz="1100" dirty="0" smtClean="0"/>
              <a:t>rtificial intelligence is giving surveillance cameras digital brains to match their eyes, letting them analyze live video with no humans necessary.</a:t>
            </a:r>
            <a:r>
              <a:rPr lang="en-US" sz="1100" baseline="0" dirty="0" smtClean="0"/>
              <a:t> Airports are initial target but you can see how this use case can be applied at schools, public services, with low enforcement. 28% cost savings noted from our engagements here.</a:t>
            </a:r>
            <a:endParaRPr lang="en-US" sz="1100" dirty="0"/>
          </a:p>
          <a:p>
            <a:pPr>
              <a:spcAft>
                <a:spcPts val="400"/>
              </a:spcAft>
            </a:pPr>
            <a:endParaRPr lang="en-US" sz="1100" dirty="0" smtClean="0"/>
          </a:p>
          <a:p>
            <a:pPr>
              <a:spcAft>
                <a:spcPts val="400"/>
              </a:spcAft>
            </a:pPr>
            <a:r>
              <a:rPr lang="en-US" sz="1100" dirty="0" smtClean="0"/>
              <a:t>Second</a:t>
            </a:r>
            <a:r>
              <a:rPr lang="en-US" sz="1100" baseline="0" dirty="0" smtClean="0"/>
              <a:t> use case here combined as prescriptive maintenance and image-based quality control have applications in manufacturing, transportation, oil&amp; gas and heavy machinery industries. HPE has great Edge story for capturing and analyzing data et the Edge for these industries as well. </a:t>
            </a:r>
          </a:p>
          <a:p>
            <a:pPr>
              <a:spcAft>
                <a:spcPts val="400"/>
              </a:spcAft>
            </a:pPr>
            <a:endParaRPr lang="en-US" sz="1100" dirty="0"/>
          </a:p>
          <a:p>
            <a:pPr marL="45720" marR="0" lvl="0" indent="-36576" algn="l" defTabSz="914400" rtl="0" eaLnBrk="1" fontAlgn="auto" latinLnBrk="0" hangingPunct="1">
              <a:lnSpc>
                <a:spcPct val="100000"/>
              </a:lnSpc>
              <a:spcBef>
                <a:spcPts val="600"/>
              </a:spcBef>
              <a:spcAft>
                <a:spcPts val="400"/>
              </a:spcAft>
              <a:buClrTx/>
              <a:buSzPct val="25000"/>
              <a:buFont typeface="Arial" panose="020B0604020202020204" pitchFamily="34" charset="0"/>
              <a:buChar char=" "/>
              <a:tabLst/>
              <a:defRPr/>
            </a:pPr>
            <a:r>
              <a:rPr lang="en-US" sz="1100" dirty="0" smtClean="0"/>
              <a:t>Image-based Quality </a:t>
            </a:r>
            <a:r>
              <a:rPr lang="en-US" sz="1100" dirty="0"/>
              <a:t>control – </a:t>
            </a:r>
            <a:r>
              <a:rPr lang="en-US" sz="1100" dirty="0" smtClean="0"/>
              <a:t>creates</a:t>
            </a:r>
            <a:r>
              <a:rPr lang="en-US" sz="1100" baseline="0" dirty="0" smtClean="0"/>
              <a:t> </a:t>
            </a:r>
            <a:r>
              <a:rPr lang="en-US" sz="1100" dirty="0" smtClean="0"/>
              <a:t>powerful, accurate, and real-time computer vision applications to automate the whole quality control process and be even more precise than the human eye, using a perfect blend of algorithms, software and hardware. The solution can be used for any kind of surface quality monitoring, from raw materials to finished products, and can replace costly manual labor or expensive special purpose machinery (</a:t>
            </a:r>
            <a:r>
              <a:rPr lang="en-US" sz="1100" dirty="0" smtClean="0">
                <a:solidFill>
                  <a:prstClr val="black"/>
                </a:solidFill>
              </a:rPr>
              <a:t>Up to </a:t>
            </a:r>
            <a:r>
              <a:rPr lang="en-US" sz="1600" b="1" dirty="0" smtClean="0">
                <a:solidFill>
                  <a:prstClr val="black"/>
                </a:solidFill>
              </a:rPr>
              <a:t>90%</a:t>
            </a:r>
            <a:r>
              <a:rPr lang="en-US" sz="1100" dirty="0" smtClean="0">
                <a:solidFill>
                  <a:prstClr val="black"/>
                </a:solidFill>
              </a:rPr>
              <a:t> improvement in defect detection rate)</a:t>
            </a:r>
            <a:endParaRPr lang="en-US" sz="1100" dirty="0" smtClean="0"/>
          </a:p>
          <a:p>
            <a:pPr>
              <a:spcAft>
                <a:spcPts val="400"/>
              </a:spcAft>
            </a:pPr>
            <a:endParaRPr lang="en-US" sz="1100" dirty="0" smtClean="0"/>
          </a:p>
          <a:p>
            <a:pPr>
              <a:spcAft>
                <a:spcPts val="600"/>
              </a:spcAft>
            </a:pPr>
            <a:r>
              <a:rPr lang="en-US" sz="1100" dirty="0" smtClean="0"/>
              <a:t>Prescriptive </a:t>
            </a:r>
            <a:r>
              <a:rPr lang="en-US" sz="1100" dirty="0"/>
              <a:t>maintenance – determines condition of in-service equipment in order to prescript when maintenance should be </a:t>
            </a:r>
            <a:r>
              <a:rPr lang="en-US" sz="1100" dirty="0" smtClean="0"/>
              <a:t>performed. </a:t>
            </a:r>
            <a:r>
              <a:rPr lang="en-US" sz="1100" b="0" i="0" u="none" strike="noStrike" kern="1200" baseline="0" dirty="0" smtClean="0">
                <a:solidFill>
                  <a:schemeClr val="tx1"/>
                </a:solidFill>
                <a:latin typeface="+mn-lt"/>
                <a:ea typeface="+mn-ea"/>
                <a:cs typeface="+mn-cs"/>
              </a:rPr>
              <a:t>It helps you make better equipment‑based decisions tailored to your needs, your system, and your environment while automating the associated actions.(</a:t>
            </a:r>
            <a:r>
              <a:rPr lang="en-US" sz="1100" dirty="0" smtClean="0">
                <a:solidFill>
                  <a:prstClr val="black"/>
                </a:solidFill>
              </a:rPr>
              <a:t>Up to </a:t>
            </a:r>
            <a:r>
              <a:rPr lang="en-US" sz="1600" b="1" dirty="0" smtClean="0">
                <a:solidFill>
                  <a:prstClr val="black"/>
                </a:solidFill>
              </a:rPr>
              <a:t>30%</a:t>
            </a:r>
            <a:r>
              <a:rPr lang="en-US" sz="1100" dirty="0" smtClean="0">
                <a:solidFill>
                  <a:prstClr val="black"/>
                </a:solidFill>
              </a:rPr>
              <a:t> maintenance expense reduction; Up to </a:t>
            </a:r>
            <a:r>
              <a:rPr lang="en-US" sz="1600" b="1" dirty="0" smtClean="0">
                <a:solidFill>
                  <a:prstClr val="black"/>
                </a:solidFill>
              </a:rPr>
              <a:t>75%</a:t>
            </a:r>
            <a:r>
              <a:rPr lang="en-US" sz="1600" dirty="0" smtClean="0">
                <a:solidFill>
                  <a:prstClr val="black"/>
                </a:solidFill>
              </a:rPr>
              <a:t> </a:t>
            </a:r>
            <a:r>
              <a:rPr lang="en-US" sz="1100" dirty="0" smtClean="0">
                <a:solidFill>
                  <a:prstClr val="black"/>
                </a:solidFill>
              </a:rPr>
              <a:t>reduction in system breakdowns)</a:t>
            </a:r>
          </a:p>
          <a:p>
            <a:endParaRPr lang="en-US" sz="1100" dirty="0" smtClean="0"/>
          </a:p>
          <a:p>
            <a:endParaRPr lang="en-US" sz="1100" dirty="0" smtClean="0"/>
          </a:p>
          <a:p>
            <a:r>
              <a:rPr lang="en-US" b="0" dirty="0" smtClean="0"/>
              <a:t>The 3</a:t>
            </a:r>
            <a:r>
              <a:rPr lang="en-US" b="0" baseline="30000" dirty="0" smtClean="0"/>
              <a:t>rd</a:t>
            </a:r>
            <a:r>
              <a:rPr lang="en-US" b="0" dirty="0" smtClean="0"/>
              <a:t> is Speech To Text Natural Language Processing – which</a:t>
            </a:r>
            <a:r>
              <a:rPr lang="en-US" b="0" baseline="0" dirty="0" smtClean="0"/>
              <a:t> includes c</a:t>
            </a:r>
            <a:r>
              <a:rPr lang="en-US" sz="1200" b="0" dirty="0" smtClean="0"/>
              <a:t>ommunication Surveillance </a:t>
            </a:r>
          </a:p>
          <a:p>
            <a:pPr marL="365760" lvl="1" indent="-182880">
              <a:buFont typeface="Arial" panose="020B0604020202020204" pitchFamily="34" charset="0"/>
              <a:buChar char="–"/>
            </a:pPr>
            <a:r>
              <a:rPr lang="en-US" sz="1050" dirty="0" smtClean="0"/>
              <a:t>Speech to Text</a:t>
            </a:r>
          </a:p>
          <a:p>
            <a:pPr marL="365760" lvl="1" indent="-182880">
              <a:buFont typeface="Arial" panose="020B0604020202020204" pitchFamily="34" charset="0"/>
              <a:buChar char="–"/>
            </a:pPr>
            <a:r>
              <a:rPr lang="en-US" sz="1050" dirty="0" smtClean="0"/>
              <a:t>Biometric search</a:t>
            </a:r>
          </a:p>
          <a:p>
            <a:pPr marL="365760" lvl="1" indent="-182880">
              <a:buFont typeface="Arial" panose="020B0604020202020204" pitchFamily="34" charset="0"/>
              <a:buChar char="–"/>
            </a:pPr>
            <a:r>
              <a:rPr lang="en-US" sz="1050" dirty="0" smtClean="0"/>
              <a:t>Live Call monitoring</a:t>
            </a:r>
          </a:p>
          <a:p>
            <a:pPr marL="365760" marR="0" lvl="1" indent="-18288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sz="1050" dirty="0" err="1" smtClean="0"/>
              <a:t>Hyperphonic</a:t>
            </a:r>
            <a:r>
              <a:rPr lang="en-US" sz="1050" dirty="0" smtClean="0"/>
              <a:t> search </a:t>
            </a:r>
          </a:p>
          <a:p>
            <a:pPr marL="0"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dirty="0" smtClean="0"/>
              <a:t>Resulting in up to </a:t>
            </a:r>
            <a:r>
              <a:rPr lang="en-US" sz="1600" b="1" dirty="0" smtClean="0"/>
              <a:t>55%</a:t>
            </a:r>
            <a:r>
              <a:rPr lang="en-US" sz="1100" b="1" dirty="0" smtClean="0"/>
              <a:t> </a:t>
            </a:r>
            <a:r>
              <a:rPr lang="en-US" sz="1100" dirty="0" smtClean="0"/>
              <a:t>more scenarios detected in conversations. Better monitoring</a:t>
            </a:r>
            <a:r>
              <a:rPr lang="en-US" sz="1100" b="1" dirty="0" smtClean="0"/>
              <a:t>. </a:t>
            </a:r>
            <a:endParaRPr lang="en-US" dirty="0" smtClean="0"/>
          </a:p>
          <a:p>
            <a:pPr marL="182880" marR="0" lvl="0" indent="-182880"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sz="1100" dirty="0" smtClean="0"/>
          </a:p>
          <a:p>
            <a:pPr marL="0" indent="0">
              <a:spcAft>
                <a:spcPts val="600"/>
              </a:spcAft>
              <a:buFont typeface="Arial" panose="020B0604020202020204" pitchFamily="34" charset="0"/>
              <a:buNone/>
            </a:pPr>
            <a:r>
              <a:rPr lang="en-US" sz="1100" b="0" dirty="0" smtClean="0"/>
              <a:t>Finally</a:t>
            </a:r>
            <a:r>
              <a:rPr lang="en-US" sz="1100" b="0" baseline="0" dirty="0" smtClean="0"/>
              <a:t> </a:t>
            </a:r>
            <a:r>
              <a:rPr lang="en-US" b="0" dirty="0" smtClean="0"/>
              <a:t>Autonomous Driving Connected Cars</a:t>
            </a:r>
            <a:r>
              <a:rPr lang="en-US" b="0" baseline="0" dirty="0" smtClean="0"/>
              <a:t> which includes i</a:t>
            </a:r>
            <a:r>
              <a:rPr lang="en-US" sz="1100" b="0" dirty="0" smtClean="0"/>
              <a:t>mplementation of level 3 and level 4 of autonomous driving helping to customers </a:t>
            </a:r>
          </a:p>
          <a:p>
            <a:pPr marL="0" indent="0">
              <a:spcAft>
                <a:spcPts val="600"/>
              </a:spcAft>
              <a:buFont typeface="Arial" panose="020B0604020202020204" pitchFamily="34" charset="0"/>
              <a:buNone/>
            </a:pPr>
            <a:r>
              <a:rPr lang="en-US" sz="1100" b="0" dirty="0" smtClean="0"/>
              <a:t>- Reduce Accidents </a:t>
            </a:r>
          </a:p>
          <a:p>
            <a:pPr marL="182880" indent="-182880">
              <a:spcAft>
                <a:spcPts val="600"/>
              </a:spcAft>
              <a:buFont typeface="Arial" panose="020B0604020202020204" pitchFamily="34" charset="0"/>
              <a:buChar char="–"/>
            </a:pPr>
            <a:r>
              <a:rPr lang="en-US" sz="1100" b="0" dirty="0" smtClean="0"/>
              <a:t>Increase Productivity </a:t>
            </a:r>
          </a:p>
          <a:p>
            <a:pPr marL="182880" indent="-182880">
              <a:spcAft>
                <a:spcPts val="600"/>
              </a:spcAft>
              <a:buFont typeface="Arial" panose="020B0604020202020204" pitchFamily="34" charset="0"/>
              <a:buChar char="–"/>
            </a:pPr>
            <a:r>
              <a:rPr lang="en-US" sz="1100" b="0" dirty="0" smtClean="0"/>
              <a:t>Build better cities</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dirty="0" smtClean="0"/>
          </a:p>
          <a:p>
            <a:endParaRPr lang="en-US" b="1" dirty="0" smtClean="0"/>
          </a:p>
          <a:p>
            <a:pPr marL="0" indent="0">
              <a:buFont typeface="Arial" panose="020B0604020202020204" pitchFamily="34" charset="0"/>
              <a:buNone/>
            </a:pPr>
            <a:endParaRPr lang="en-US" sz="1100" dirty="0" smtClean="0"/>
          </a:p>
          <a:p>
            <a:endParaRPr lang="en-US" b="1" dirty="0" smtClean="0"/>
          </a:p>
          <a:p>
            <a:endParaRPr lang="en-US" sz="1100" dirty="0"/>
          </a:p>
          <a:p>
            <a:pPr>
              <a:spcAft>
                <a:spcPts val="400"/>
              </a:spcAft>
            </a:pPr>
            <a:endParaRPr lang="en-US" sz="1100" dirty="0"/>
          </a:p>
          <a:p>
            <a:pPr>
              <a:spcAft>
                <a:spcPts val="400"/>
              </a:spcAft>
            </a:pP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037379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lvl="0"/>
            <a:r>
              <a:rPr lang="en-US" sz="1100" kern="1200" dirty="0" smtClean="0">
                <a:solidFill>
                  <a:schemeClr val="tx1"/>
                </a:solidFill>
                <a:effectLst/>
                <a:latin typeface="+mn-lt"/>
                <a:ea typeface="+mn-ea"/>
                <a:cs typeface="+mn-cs"/>
              </a:rPr>
              <a:t>Here are</a:t>
            </a:r>
            <a:r>
              <a:rPr lang="en-US" sz="1100" kern="1200" baseline="0" dirty="0" smtClean="0">
                <a:solidFill>
                  <a:schemeClr val="tx1"/>
                </a:solidFill>
                <a:effectLst/>
                <a:latin typeface="+mn-lt"/>
                <a:ea typeface="+mn-ea"/>
                <a:cs typeface="+mn-cs"/>
              </a:rPr>
              <a:t> some examples of customers HPE has already helped.</a:t>
            </a:r>
            <a:endParaRPr lang="en-US" sz="1100" kern="1200" dirty="0" smtClean="0">
              <a:solidFill>
                <a:schemeClr val="tx1"/>
              </a:solidFill>
              <a:effectLst/>
              <a:latin typeface="+mn-lt"/>
              <a:ea typeface="+mn-ea"/>
              <a:cs typeface="+mn-cs"/>
            </a:endParaRPr>
          </a:p>
          <a:p>
            <a:pPr lvl="0"/>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Mercedes </a:t>
            </a:r>
            <a:r>
              <a:rPr lang="en-US" sz="1100" kern="1200" dirty="0">
                <a:solidFill>
                  <a:schemeClr val="tx1"/>
                </a:solidFill>
                <a:effectLst/>
                <a:latin typeface="+mn-lt"/>
                <a:ea typeface="+mn-ea"/>
                <a:cs typeface="+mn-cs"/>
              </a:rPr>
              <a:t>F1 is using AI to perfect their race strategy</a:t>
            </a:r>
          </a:p>
          <a:p>
            <a:pPr lvl="0"/>
            <a:r>
              <a:rPr lang="en-US" sz="1100" kern="1200" dirty="0" smtClean="0">
                <a:solidFill>
                  <a:schemeClr val="tx1"/>
                </a:solidFill>
                <a:effectLst/>
                <a:latin typeface="+mn-lt"/>
                <a:ea typeface="+mn-ea"/>
                <a:cs typeface="+mn-cs"/>
              </a:rPr>
              <a:t>Seagate</a:t>
            </a:r>
            <a:r>
              <a:rPr lang="en-US" sz="1100" kern="1200" baseline="0" dirty="0" smtClean="0">
                <a:solidFill>
                  <a:schemeClr val="tx1"/>
                </a:solidFill>
                <a:effectLst/>
                <a:latin typeface="+mn-lt"/>
                <a:ea typeface="+mn-ea"/>
                <a:cs typeface="+mn-cs"/>
              </a:rPr>
              <a:t> is using deep learning image recognition running on Edgeline systems to improve manufacturing yield</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DZNE accelerated their Alzheimer’s research 100x using in-memory </a:t>
            </a:r>
            <a:r>
              <a:rPr lang="en-US" sz="1100" kern="1200" dirty="0" smtClean="0">
                <a:solidFill>
                  <a:schemeClr val="tx1"/>
                </a:solidFill>
                <a:effectLst/>
                <a:latin typeface="+mn-lt"/>
                <a:ea typeface="+mn-ea"/>
                <a:cs typeface="+mn-cs"/>
              </a:rPr>
              <a:t>analytics</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Sources:</a:t>
            </a:r>
          </a:p>
          <a:p>
            <a:r>
              <a:rPr lang="en-US" sz="1100" kern="1200" dirty="0" smtClean="0">
                <a:solidFill>
                  <a:schemeClr val="tx1"/>
                </a:solidFill>
                <a:effectLst/>
                <a:latin typeface="+mn-lt"/>
                <a:ea typeface="+mn-ea"/>
                <a:cs typeface="+mn-cs"/>
              </a:rPr>
              <a:t>-HPE</a:t>
            </a:r>
            <a:r>
              <a:rPr lang="en-US" sz="1100" kern="1200" baseline="0" dirty="0" smtClean="0">
                <a:solidFill>
                  <a:schemeClr val="tx1"/>
                </a:solidFill>
                <a:effectLst/>
                <a:latin typeface="+mn-lt"/>
                <a:ea typeface="+mn-ea"/>
                <a:cs typeface="+mn-cs"/>
              </a:rPr>
              <a:t> Newsroom – AMG Petronas: https://news.hpe.com/mercedes-amg-petronas-motorsport-partners-with-hewlett-packard-enterprise-to-accelerate-performance-through-new-technology-solutions/</a:t>
            </a:r>
          </a:p>
          <a:p>
            <a:r>
              <a:rPr lang="en-US" sz="1100" kern="1200" baseline="0" dirty="0" smtClean="0">
                <a:solidFill>
                  <a:schemeClr val="tx1"/>
                </a:solidFill>
                <a:effectLst/>
                <a:latin typeface="+mn-lt"/>
                <a:ea typeface="+mn-ea"/>
                <a:cs typeface="+mn-cs"/>
              </a:rPr>
              <a:t>-Seagate: https://www.youtube.com/watch?v=TPf0qC7itcA</a:t>
            </a:r>
          </a:p>
          <a:p>
            <a:r>
              <a:rPr lang="en-US" sz="1100" kern="1200" baseline="0" dirty="0" smtClean="0">
                <a:solidFill>
                  <a:schemeClr val="tx1"/>
                </a:solidFill>
                <a:effectLst/>
                <a:latin typeface="+mn-lt"/>
                <a:ea typeface="+mn-ea"/>
                <a:cs typeface="+mn-cs"/>
              </a:rPr>
              <a:t>-DZNE: https://www.hpe.com/us/en/customer-case-studies/dzne-memory-driven.html</a:t>
            </a:r>
          </a:p>
          <a:p>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pPr/>
              <a:t>14</a:t>
            </a:fld>
            <a:endParaRPr lang="en-US"/>
          </a:p>
        </p:txBody>
      </p:sp>
    </p:spTree>
    <p:extLst>
      <p:ext uri="{BB962C8B-B14F-4D97-AF65-F5344CB8AC3E}">
        <p14:creationId xmlns:p14="http://schemas.microsoft.com/office/powerpoint/2010/main" val="798040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If you already know how to extract meaning from your data then you can use tried-and-true analytics technique. (Although you may need more computational muscle to get the job done in “decision time”)</a:t>
            </a:r>
          </a:p>
          <a:p>
            <a:pPr lvl="0"/>
            <a:endParaRPr lang="en-US" sz="1100" kern="120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smtClean="0">
                <a:solidFill>
                  <a:schemeClr val="tx1"/>
                </a:solidFill>
                <a:effectLst/>
                <a:latin typeface="+mn-lt"/>
                <a:ea typeface="+mn-ea"/>
                <a:cs typeface="+mn-cs"/>
              </a:rPr>
              <a:t>ABB uses</a:t>
            </a:r>
            <a:r>
              <a:rPr lang="en-US" sz="1100" kern="1200" baseline="0" dirty="0" smtClean="0">
                <a:solidFill>
                  <a:schemeClr val="tx1"/>
                </a:solidFill>
                <a:effectLst/>
                <a:latin typeface="+mn-lt"/>
                <a:ea typeface="+mn-ea"/>
                <a:cs typeface="+mn-cs"/>
              </a:rPr>
              <a:t> d</a:t>
            </a:r>
            <a:r>
              <a:rPr lang="en-US" sz="1100" dirty="0" smtClean="0"/>
              <a:t>istributed analytics to brings intelligence to industrial plants</a:t>
            </a:r>
          </a:p>
          <a:p>
            <a:pPr lvl="0"/>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CenterPoint Energy</a:t>
            </a:r>
            <a:r>
              <a:rPr lang="en-US" sz="1100" kern="1200" baseline="0" dirty="0" smtClean="0">
                <a:solidFill>
                  <a:schemeClr val="tx1"/>
                </a:solidFill>
                <a:effectLst/>
                <a:latin typeface="+mn-lt"/>
                <a:ea typeface="+mn-ea"/>
                <a:cs typeface="+mn-cs"/>
              </a:rPr>
              <a:t> brings data into every decision with HANA and Hadoop</a:t>
            </a:r>
            <a:endParaRPr lang="en-US" sz="1100" kern="1200" dirty="0" smtClean="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Sauber</a:t>
            </a:r>
            <a:r>
              <a:rPr lang="en-US" sz="1100" kern="1200" baseline="0" dirty="0">
                <a:solidFill>
                  <a:schemeClr val="tx1"/>
                </a:solidFill>
                <a:effectLst/>
                <a:latin typeface="+mn-lt"/>
                <a:ea typeface="+mn-ea"/>
                <a:cs typeface="+mn-cs"/>
              </a:rPr>
              <a:t> is a computational fluid dynamics use </a:t>
            </a:r>
            <a:r>
              <a:rPr lang="en-US" sz="1100" kern="1200" baseline="0" dirty="0" smtClean="0">
                <a:solidFill>
                  <a:schemeClr val="tx1"/>
                </a:solidFill>
                <a:effectLst/>
                <a:latin typeface="+mn-lt"/>
                <a:ea typeface="+mn-ea"/>
                <a:cs typeface="+mn-cs"/>
              </a:rPr>
              <a:t>case that needs HPC horsepower</a:t>
            </a:r>
          </a:p>
          <a:p>
            <a:pPr lvl="0"/>
            <a:endParaRPr lang="en-US" sz="1100" kern="1200" baseline="0" dirty="0" smtClean="0">
              <a:solidFill>
                <a:schemeClr val="tx1"/>
              </a:solidFill>
              <a:effectLst/>
              <a:latin typeface="+mn-lt"/>
              <a:ea typeface="+mn-ea"/>
              <a:cs typeface="+mn-cs"/>
            </a:endParaRPr>
          </a:p>
          <a:p>
            <a:pPr lvl="0"/>
            <a:r>
              <a:rPr lang="en-US" sz="1100" kern="1200" baseline="0" dirty="0" smtClean="0">
                <a:solidFill>
                  <a:schemeClr val="tx1"/>
                </a:solidFill>
                <a:effectLst/>
                <a:latin typeface="+mn-lt"/>
                <a:ea typeface="+mn-ea"/>
                <a:cs typeface="+mn-cs"/>
              </a:rPr>
              <a:t>Sources: </a:t>
            </a:r>
          </a:p>
          <a:p>
            <a:pPr lvl="0"/>
            <a:r>
              <a:rPr lang="en-US" sz="1100" kern="1200" baseline="0" dirty="0" smtClean="0">
                <a:solidFill>
                  <a:schemeClr val="tx1"/>
                </a:solidFill>
                <a:effectLst/>
                <a:latin typeface="+mn-lt"/>
                <a:ea typeface="+mn-ea"/>
                <a:cs typeface="+mn-cs"/>
              </a:rPr>
              <a:t>-ABB: https://www.youtube.com/watch?v=VSwy3m4T554</a:t>
            </a:r>
          </a:p>
          <a:p>
            <a:pPr lvl="0"/>
            <a:r>
              <a:rPr lang="en-US" sz="1100" kern="1200" baseline="0" dirty="0" smtClean="0">
                <a:solidFill>
                  <a:schemeClr val="tx1"/>
                </a:solidFill>
                <a:effectLst/>
                <a:latin typeface="+mn-lt"/>
                <a:ea typeface="+mn-ea"/>
                <a:cs typeface="+mn-cs"/>
              </a:rPr>
              <a:t>-Centerpoint: https://www.hpe.com/us/en/customer-case-studies/centerpoint-energy-smart.html</a:t>
            </a:r>
          </a:p>
          <a:p>
            <a:pPr lvl="0"/>
            <a:r>
              <a:rPr lang="en-US" sz="1100" kern="1200" baseline="0" dirty="0" smtClean="0">
                <a:solidFill>
                  <a:schemeClr val="tx1"/>
                </a:solidFill>
                <a:effectLst/>
                <a:latin typeface="+mn-lt"/>
                <a:ea typeface="+mn-ea"/>
                <a:cs typeface="+mn-cs"/>
              </a:rPr>
              <a:t>-Sauber F1 Team: https://www.youtube.com/watch?v=Njq3SRO3Q0M</a:t>
            </a: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15</a:t>
            </a:fld>
            <a:endParaRPr lang="en-US" dirty="0"/>
          </a:p>
        </p:txBody>
      </p:sp>
    </p:spTree>
    <p:extLst>
      <p:ext uri="{BB962C8B-B14F-4D97-AF65-F5344CB8AC3E}">
        <p14:creationId xmlns:p14="http://schemas.microsoft.com/office/powerpoint/2010/main" val="173105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And we have a technology vision for the future. The data explosion isn’t going to slow down, and neither are opportunities to gain competitive advantage.</a:t>
            </a:r>
          </a:p>
          <a:p>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We are investing, partnering and inventing new forms of computing to power an AI-driven world. Advancing our leadership in HPC, large-memory architectures and our advanced research in Memory-Driven Computing, HPE is at the forefront of what’s next for data.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New ways to accelerate</a:t>
            </a:r>
            <a:r>
              <a:rPr lang="en-US" sz="1100" kern="1200" baseline="0" dirty="0">
                <a:solidFill>
                  <a:schemeClr val="tx1"/>
                </a:solidFill>
                <a:effectLst/>
                <a:latin typeface="+mn-lt"/>
                <a:ea typeface="+mn-ea"/>
                <a:cs typeface="+mn-cs"/>
              </a:rPr>
              <a:t> the automation of model deployment and </a:t>
            </a:r>
            <a:r>
              <a:rPr lang="en-US" sz="1100" kern="1200" baseline="0" dirty="0" smtClean="0">
                <a:solidFill>
                  <a:schemeClr val="tx1"/>
                </a:solidFill>
                <a:effectLst/>
                <a:latin typeface="+mn-lt"/>
                <a:ea typeface="+mn-ea"/>
                <a:cs typeface="+mn-cs"/>
              </a:rPr>
              <a:t>orchestration along the continuum between edge and cloud.</a:t>
            </a: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smtClean="0">
                <a:solidFill>
                  <a:schemeClr val="tx1"/>
                </a:solidFill>
                <a:effectLst/>
                <a:latin typeface="+mn-lt"/>
                <a:ea typeface="+mn-ea"/>
                <a:cs typeface="+mn-cs"/>
              </a:rPr>
              <a:t>C</a:t>
            </a:r>
            <a:r>
              <a:rPr lang="en-US" sz="1100" kern="1200" baseline="0" dirty="0" smtClean="0">
                <a:solidFill>
                  <a:schemeClr val="tx1"/>
                </a:solidFill>
                <a:effectLst/>
                <a:latin typeface="+mn-lt"/>
                <a:ea typeface="+mn-ea"/>
                <a:cs typeface="+mn-cs"/>
              </a:rPr>
              <a:t>onstantly </a:t>
            </a:r>
            <a:r>
              <a:rPr lang="en-US" sz="1100" kern="1200" baseline="0" dirty="0">
                <a:solidFill>
                  <a:schemeClr val="tx1"/>
                </a:solidFill>
                <a:effectLst/>
                <a:latin typeface="+mn-lt"/>
                <a:ea typeface="+mn-ea"/>
                <a:cs typeface="+mn-cs"/>
              </a:rPr>
              <a:t>innovating in economics, looking for new ways to de-risk customers’ most ambitious </a:t>
            </a:r>
            <a:r>
              <a:rPr lang="en-US" sz="1100" kern="1200" baseline="0" dirty="0" smtClean="0">
                <a:solidFill>
                  <a:schemeClr val="tx1"/>
                </a:solidFill>
                <a:effectLst/>
                <a:latin typeface="+mn-lt"/>
                <a:ea typeface="+mn-ea"/>
                <a:cs typeface="+mn-cs"/>
              </a:rPr>
              <a:t>project.</a:t>
            </a:r>
            <a:endParaRPr lang="en-US" sz="1100" kern="1200" baseline="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pPr/>
              <a:t>16</a:t>
            </a:fld>
            <a:endParaRPr lang="en-US" dirty="0"/>
          </a:p>
        </p:txBody>
      </p:sp>
    </p:spTree>
    <p:extLst>
      <p:ext uri="{BB962C8B-B14F-4D97-AF65-F5344CB8AC3E}">
        <p14:creationId xmlns:p14="http://schemas.microsoft.com/office/powerpoint/2010/main" val="3300270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9144" indent="0">
              <a:buNone/>
            </a:pPr>
            <a:r>
              <a:rPr lang="en-US" dirty="0" smtClean="0">
                <a:solidFill>
                  <a:prstClr val="black"/>
                </a:solidFill>
                <a:cs typeface="Arial" panose="020B0604020202020204" pitchFamily="34" charset="0"/>
              </a:rPr>
              <a:t>This is our</a:t>
            </a:r>
            <a:r>
              <a:rPr lang="en-US" baseline="0" dirty="0" smtClean="0">
                <a:solidFill>
                  <a:prstClr val="black"/>
                </a:solidFill>
                <a:cs typeface="Arial" panose="020B0604020202020204" pitchFamily="34" charset="0"/>
              </a:rPr>
              <a:t> methodology for customer who are just beginning their AI journeys.</a:t>
            </a:r>
            <a:endParaRPr lang="en-US" dirty="0">
              <a:solidFill>
                <a:prstClr val="black"/>
              </a:solidFill>
              <a:cs typeface="Arial" panose="020B0604020202020204" pitchFamily="34" charset="0"/>
            </a:endParaRPr>
          </a:p>
          <a:p>
            <a:pPr marL="9144" indent="0">
              <a:buNone/>
            </a:pPr>
            <a:endParaRPr lang="en-US" dirty="0" smtClean="0">
              <a:solidFill>
                <a:prstClr val="black"/>
              </a:solidFill>
              <a:cs typeface="Arial" panose="020B0604020202020204" pitchFamily="34" charset="0"/>
            </a:endParaRPr>
          </a:p>
          <a:p>
            <a:pPr marL="9144" indent="0">
              <a:buNone/>
            </a:pPr>
            <a:r>
              <a:rPr lang="en-US" dirty="0" smtClean="0">
                <a:solidFill>
                  <a:prstClr val="black"/>
                </a:solidFill>
                <a:cs typeface="Arial" panose="020B0604020202020204" pitchFamily="34" charset="0"/>
              </a:rPr>
              <a:t>Start with</a:t>
            </a:r>
            <a:r>
              <a:rPr lang="en-US" baseline="0" dirty="0" smtClean="0">
                <a:solidFill>
                  <a:prstClr val="black"/>
                </a:solidFill>
                <a:cs typeface="Arial" panose="020B0604020202020204" pitchFamily="34" charset="0"/>
              </a:rPr>
              <a:t> Pointnext workshops and training. </a:t>
            </a:r>
            <a:endParaRPr lang="en-US" dirty="0">
              <a:solidFill>
                <a:prstClr val="black"/>
              </a:solidFill>
              <a:cs typeface="Arial" panose="020B0604020202020204" pitchFamily="34" charset="0"/>
            </a:endParaRPr>
          </a:p>
          <a:p>
            <a:pPr marL="9144" indent="0">
              <a:buNone/>
            </a:pPr>
            <a:r>
              <a:rPr lang="en-US" dirty="0" smtClean="0">
                <a:solidFill>
                  <a:prstClr val="black"/>
                </a:solidFill>
                <a:cs typeface="Arial" panose="020B0604020202020204" pitchFamily="34" charset="0"/>
              </a:rPr>
              <a:t>- </a:t>
            </a:r>
            <a:r>
              <a:rPr lang="en-US" dirty="0">
                <a:solidFill>
                  <a:prstClr val="black"/>
                </a:solidFill>
                <a:cs typeface="Arial" panose="020B0604020202020204" pitchFamily="34" charset="0"/>
              </a:rPr>
              <a:t>Understand outcomes and challenges AI brings, may be have someone from your IT team and organization focus and learn more about AI and engage outside experts to help with this initial phase</a:t>
            </a:r>
          </a:p>
          <a:p>
            <a:pPr>
              <a:buFontTx/>
              <a:buChar char="-"/>
            </a:pPr>
            <a:r>
              <a:rPr lang="en-US" dirty="0" smtClean="0">
                <a:solidFill>
                  <a:prstClr val="black"/>
                </a:solidFill>
                <a:cs typeface="Arial" panose="020B0604020202020204" pitchFamily="34" charset="0"/>
              </a:rPr>
              <a:t> Align </a:t>
            </a:r>
            <a:r>
              <a:rPr lang="en-US" dirty="0">
                <a:solidFill>
                  <a:prstClr val="black"/>
                </a:solidFill>
                <a:cs typeface="Arial" panose="020B0604020202020204" pitchFamily="34" charset="0"/>
              </a:rPr>
              <a:t>your teams by grounding them on common AI terminology and understanding</a:t>
            </a:r>
          </a:p>
          <a:p>
            <a:pPr>
              <a:buFontTx/>
              <a:buChar char="-"/>
            </a:pPr>
            <a:r>
              <a:rPr lang="en-US" dirty="0" smtClean="0">
                <a:solidFill>
                  <a:prstClr val="black"/>
                </a:solidFill>
                <a:cs typeface="Arial" panose="020B0604020202020204" pitchFamily="34" charset="0"/>
              </a:rPr>
              <a:t> Select </a:t>
            </a:r>
            <a:r>
              <a:rPr lang="en-US" dirty="0">
                <a:solidFill>
                  <a:prstClr val="black"/>
                </a:solidFill>
                <a:cs typeface="Arial" panose="020B0604020202020204" pitchFamily="34" charset="0"/>
              </a:rPr>
              <a:t>the best use </a:t>
            </a:r>
            <a:r>
              <a:rPr lang="en-US" dirty="0" smtClean="0">
                <a:solidFill>
                  <a:prstClr val="black"/>
                </a:solidFill>
                <a:cs typeface="Arial" panose="020B0604020202020204" pitchFamily="34" charset="0"/>
              </a:rPr>
              <a:t>cases. </a:t>
            </a:r>
            <a:r>
              <a:rPr lang="en-US" dirty="0">
                <a:solidFill>
                  <a:prstClr val="black"/>
                </a:solidFill>
                <a:cs typeface="Arial" panose="020B0604020202020204" pitchFamily="34" charset="0"/>
              </a:rPr>
              <a:t>Ideally, for machine learning you may want to look for candidates with available data to train your system. </a:t>
            </a:r>
          </a:p>
          <a:p>
            <a:pPr marL="9144" indent="0">
              <a:buFontTx/>
              <a:buNone/>
            </a:pPr>
            <a:endParaRPr lang="en-US" dirty="0">
              <a:solidFill>
                <a:prstClr val="black"/>
              </a:solidFill>
              <a:cs typeface="Arial" panose="020B0604020202020204" pitchFamily="34" charset="0"/>
            </a:endParaRPr>
          </a:p>
          <a:p>
            <a:pPr marL="9144" indent="0">
              <a:buFontTx/>
              <a:buNone/>
            </a:pPr>
            <a:r>
              <a:rPr lang="en-US" dirty="0"/>
              <a:t>This kind of initiatives often fail due to lack of business interlock, coming from a more technology based approach. By not supporting the business objectives, such a solution is at the risk of not being used. Once started data access delays are also a factor that increases risk of delays. </a:t>
            </a:r>
            <a:endParaRPr lang="en-US" dirty="0">
              <a:solidFill>
                <a:prstClr val="black"/>
              </a:solidFill>
              <a:cs typeface="Arial" panose="020B0604020202020204" pitchFamily="34" charset="0"/>
            </a:endParaRPr>
          </a:p>
          <a:p>
            <a:pPr marL="9144" indent="0">
              <a:buFontTx/>
              <a:buNone/>
            </a:pPr>
            <a:endParaRPr lang="en-US" dirty="0">
              <a:solidFill>
                <a:prstClr val="black"/>
              </a:solidFill>
              <a:cs typeface="Arial" panose="020B0604020202020204" pitchFamily="34" charset="0"/>
            </a:endParaRPr>
          </a:p>
          <a:p>
            <a:pPr marL="9144" indent="0">
              <a:buFontTx/>
              <a:buNone/>
            </a:pPr>
            <a:r>
              <a:rPr lang="en-US" dirty="0">
                <a:solidFill>
                  <a:prstClr val="black"/>
                </a:solidFill>
                <a:cs typeface="Arial" panose="020B0604020202020204" pitchFamily="34" charset="0"/>
              </a:rPr>
              <a:t>Then start experimenting:</a:t>
            </a:r>
          </a:p>
          <a:p>
            <a:pPr>
              <a:buFontTx/>
              <a:buChar char="-"/>
            </a:pPr>
            <a:r>
              <a:rPr lang="en-US" dirty="0"/>
              <a:t>Identify the data sources that will be required for the use case and high-level roadmap for use case implementation </a:t>
            </a:r>
            <a:endParaRPr lang="en-US" dirty="0">
              <a:solidFill>
                <a:prstClr val="black"/>
              </a:solidFill>
              <a:cs typeface="Arial" panose="020B0604020202020204" pitchFamily="34" charset="0"/>
            </a:endParaRPr>
          </a:p>
          <a:p>
            <a:pPr>
              <a:buFontTx/>
              <a:buChar char="-"/>
            </a:pPr>
            <a:r>
              <a:rPr lang="en-US" dirty="0">
                <a:solidFill>
                  <a:prstClr val="black"/>
                </a:solidFill>
                <a:cs typeface="Arial" panose="020B0604020202020204" pitchFamily="34" charset="0"/>
              </a:rPr>
              <a:t>Deliver a </a:t>
            </a:r>
            <a:r>
              <a:rPr lang="en-US" dirty="0"/>
              <a:t>Proof-of-Value as it would be deployed into a production environment</a:t>
            </a:r>
            <a:endParaRPr lang="en-US" dirty="0">
              <a:solidFill>
                <a:prstClr val="black"/>
              </a:solidFill>
              <a:cs typeface="Arial" panose="020B0604020202020204" pitchFamily="34" charset="0"/>
            </a:endParaRPr>
          </a:p>
          <a:p>
            <a:pPr>
              <a:buFontTx/>
              <a:buChar char="-"/>
            </a:pPr>
            <a:r>
              <a:rPr lang="en-US" dirty="0">
                <a:solidFill>
                  <a:prstClr val="black"/>
                </a:solidFill>
                <a:cs typeface="Arial" panose="020B0604020202020204" pitchFamily="34" charset="0"/>
              </a:rPr>
              <a:t>Test and validate the outcome of the </a:t>
            </a:r>
            <a:r>
              <a:rPr lang="en-US" dirty="0" err="1">
                <a:solidFill>
                  <a:prstClr val="black"/>
                </a:solidFill>
                <a:cs typeface="Arial" panose="020B0604020202020204" pitchFamily="34" charset="0"/>
              </a:rPr>
              <a:t>PoV</a:t>
            </a:r>
            <a:r>
              <a:rPr lang="en-US" dirty="0">
                <a:solidFill>
                  <a:prstClr val="black"/>
                </a:solidFill>
                <a:cs typeface="Arial" panose="020B0604020202020204" pitchFamily="34" charset="0"/>
              </a:rPr>
              <a:t> and data. </a:t>
            </a:r>
            <a:endParaRPr lang="en-US" dirty="0" smtClean="0">
              <a:solidFill>
                <a:prstClr val="black"/>
              </a:solidFill>
              <a:cs typeface="Arial" panose="020B0604020202020204" pitchFamily="34" charset="0"/>
            </a:endParaRPr>
          </a:p>
          <a:p>
            <a:pPr>
              <a:buFontTx/>
              <a:buChar char="-"/>
            </a:pPr>
            <a:endParaRPr lang="en-US" dirty="0">
              <a:solidFill>
                <a:prstClr val="black"/>
              </a:solidFill>
              <a:cs typeface="Arial" panose="020B0604020202020204" pitchFamily="34" charset="0"/>
            </a:endParaRPr>
          </a:p>
          <a:p>
            <a:pPr marL="9144" indent="0">
              <a:buFontTx/>
              <a:buNone/>
            </a:pPr>
            <a:r>
              <a:rPr lang="en-US" dirty="0">
                <a:solidFill>
                  <a:prstClr val="black"/>
                </a:solidFill>
                <a:cs typeface="Arial" panose="020B0604020202020204" pitchFamily="34" charset="0"/>
              </a:rPr>
              <a:t>Don’t just leave it at this experimentation </a:t>
            </a:r>
            <a:r>
              <a:rPr lang="en-US" dirty="0" smtClean="0">
                <a:solidFill>
                  <a:prstClr val="black"/>
                </a:solidFill>
                <a:cs typeface="Arial" panose="020B0604020202020204" pitchFamily="34" charset="0"/>
              </a:rPr>
              <a:t>stage.</a:t>
            </a:r>
            <a:r>
              <a:rPr lang="en-US" baseline="0" dirty="0" smtClean="0">
                <a:solidFill>
                  <a:prstClr val="black"/>
                </a:solidFill>
                <a:cs typeface="Arial" panose="020B0604020202020204" pitchFamily="34" charset="0"/>
              </a:rPr>
              <a:t> Evolve and scale.</a:t>
            </a:r>
          </a:p>
          <a:p>
            <a:pPr marL="9144" indent="0">
              <a:buFontTx/>
              <a:buNone/>
            </a:pPr>
            <a:r>
              <a:rPr lang="en-US" baseline="0" dirty="0" smtClean="0">
                <a:solidFill>
                  <a:prstClr val="black"/>
                </a:solidFill>
                <a:cs typeface="Arial" panose="020B0604020202020204" pitchFamily="34" charset="0"/>
              </a:rPr>
              <a:t>HPE </a:t>
            </a:r>
            <a:r>
              <a:rPr lang="en-US" baseline="0" dirty="0" err="1" smtClean="0">
                <a:solidFill>
                  <a:prstClr val="black"/>
                </a:solidFill>
                <a:cs typeface="Arial" panose="020B0604020202020204" pitchFamily="34" charset="0"/>
              </a:rPr>
              <a:t>Greenlake</a:t>
            </a:r>
            <a:r>
              <a:rPr lang="en-US" baseline="0" dirty="0" smtClean="0">
                <a:solidFill>
                  <a:prstClr val="black"/>
                </a:solidFill>
                <a:cs typeface="Arial" panose="020B0604020202020204" pitchFamily="34" charset="0"/>
              </a:rPr>
              <a:t> consumption models make this easy.</a:t>
            </a:r>
            <a:endParaRPr lang="en-US" dirty="0">
              <a:solidFill>
                <a:prstClr val="black"/>
              </a:solidFill>
              <a:cs typeface="Arial" panose="020B0604020202020204" pitchFamily="34" charset="0"/>
            </a:endParaRPr>
          </a:p>
          <a:p>
            <a:pPr marL="9144" indent="0">
              <a:buFontTx/>
              <a:buNone/>
            </a:pPr>
            <a:endParaRPr lang="en-US" dirty="0">
              <a:solidFill>
                <a:prstClr val="black"/>
              </a:solidFill>
              <a:cs typeface="Arial" panose="020B0604020202020204" pitchFamily="34" charset="0"/>
            </a:endParaRPr>
          </a:p>
          <a:p>
            <a:pPr marL="9144" indent="0">
              <a:buFontTx/>
              <a:buNone/>
            </a:pPr>
            <a:endParaRPr lang="en-US" dirty="0">
              <a:solidFill>
                <a:prstClr val="black"/>
              </a:solidFill>
              <a:cs typeface="Arial" panose="020B0604020202020204" pitchFamily="34" charset="0"/>
            </a:endParaRPr>
          </a:p>
          <a:p>
            <a:pPr marL="9144" indent="0">
              <a:buFontTx/>
              <a:buNone/>
            </a:pPr>
            <a:endParaRPr lang="en-US" dirty="0">
              <a:solidFill>
                <a:prstClr val="black"/>
              </a:solidFill>
              <a:cs typeface="Arial" panose="020B0604020202020204" pitchFamily="34" charset="0"/>
            </a:endParaRPr>
          </a:p>
          <a:p>
            <a:endParaRPr lang="en-GB"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17</a:t>
            </a:fld>
            <a:endParaRPr lang="en-US" dirty="0"/>
          </a:p>
        </p:txBody>
      </p:sp>
    </p:spTree>
    <p:extLst>
      <p:ext uri="{BB962C8B-B14F-4D97-AF65-F5344CB8AC3E}">
        <p14:creationId xmlns:p14="http://schemas.microsoft.com/office/powerpoint/2010/main" val="392553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Thank you for attending todays training and looking forward to watching your success grow in the world of AI.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And now, I would like to open it up to questions and answers.</a:t>
            </a: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065638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(Read</a:t>
            </a:r>
            <a:r>
              <a:rPr lang="en-US" baseline="0" dirty="0"/>
              <a:t> off the agenda for this session)</a:t>
            </a:r>
          </a:p>
          <a:p>
            <a:pPr marL="9144" indent="0">
              <a:buNone/>
            </a:pPr>
            <a:r>
              <a:rPr lang="en-US" baseline="0" dirty="0"/>
              <a:t>(Transition to next slide:  so Why AI and why should you care?)</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a:t>
            </a:fld>
            <a:endParaRPr lang="en-US" dirty="0"/>
          </a:p>
        </p:txBody>
      </p:sp>
    </p:spTree>
    <p:extLst>
      <p:ext uri="{BB962C8B-B14F-4D97-AF65-F5344CB8AC3E}">
        <p14:creationId xmlns:p14="http://schemas.microsoft.com/office/powerpoint/2010/main" val="2628809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Enterprises everywhere want to grow, to find new revenue streams, become more efficient and gain competitive edge.</a:t>
            </a:r>
          </a:p>
          <a:p>
            <a:r>
              <a:rPr lang="en-US" sz="1100" kern="1200" dirty="0">
                <a:solidFill>
                  <a:schemeClr val="tx1"/>
                </a:solidFill>
                <a:effectLst/>
                <a:latin typeface="+mn-lt"/>
                <a:ea typeface="+mn-ea"/>
                <a:cs typeface="+mn-cs"/>
              </a:rPr>
              <a:t>They’re starting to realize that the data generated by their business is not a burden, but a potent raw material. In that data is the vital insights that can transform their businesses – uncovered through AI and advanced analytics tools.</a:t>
            </a:r>
          </a:p>
          <a:p>
            <a:endParaRPr lang="en-US" dirty="0"/>
          </a:p>
          <a:p>
            <a:pPr lvl="0"/>
            <a:r>
              <a:rPr lang="en-US" sz="1100" kern="1200" dirty="0">
                <a:solidFill>
                  <a:schemeClr val="tx1"/>
                </a:solidFill>
                <a:effectLst/>
                <a:latin typeface="+mn-lt"/>
                <a:ea typeface="+mn-ea"/>
                <a:cs typeface="+mn-cs"/>
              </a:rPr>
              <a:t>More efficient operations</a:t>
            </a:r>
          </a:p>
          <a:p>
            <a:pPr lvl="0"/>
            <a:r>
              <a:rPr lang="en-US" sz="1100" kern="1200" dirty="0">
                <a:solidFill>
                  <a:schemeClr val="tx1"/>
                </a:solidFill>
                <a:effectLst/>
                <a:latin typeface="+mn-lt"/>
                <a:ea typeface="+mn-ea"/>
                <a:cs typeface="+mn-cs"/>
              </a:rPr>
              <a:t>More productive factories</a:t>
            </a:r>
          </a:p>
          <a:p>
            <a:pPr lvl="0"/>
            <a:r>
              <a:rPr lang="en-US" sz="1100" kern="1200" dirty="0">
                <a:solidFill>
                  <a:schemeClr val="tx1"/>
                </a:solidFill>
                <a:effectLst/>
                <a:latin typeface="+mn-lt"/>
                <a:ea typeface="+mn-ea"/>
                <a:cs typeface="+mn-cs"/>
              </a:rPr>
              <a:t>New </a:t>
            </a:r>
            <a:r>
              <a:rPr lang="en-US" sz="1100" kern="1200" dirty="0" smtClean="0">
                <a:solidFill>
                  <a:schemeClr val="tx1"/>
                </a:solidFill>
                <a:effectLst/>
                <a:latin typeface="+mn-lt"/>
                <a:ea typeface="+mn-ea"/>
                <a:cs typeface="+mn-cs"/>
              </a:rPr>
              <a:t>businesses</a:t>
            </a:r>
          </a:p>
          <a:p>
            <a:pPr lvl="0"/>
            <a:endParaRPr lang="en-US" sz="1100" kern="120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smtClean="0">
                <a:solidFill>
                  <a:schemeClr val="tx1"/>
                </a:solidFill>
                <a:effectLst/>
                <a:latin typeface="+mn-lt"/>
                <a:ea typeface="+mn-ea"/>
                <a:cs typeface="+mn-cs"/>
              </a:rPr>
              <a:t>And companies know they can’t afford </a:t>
            </a:r>
            <a:r>
              <a:rPr lang="en-US" sz="1100" i="1" kern="1200" dirty="0" smtClean="0">
                <a:solidFill>
                  <a:schemeClr val="tx1"/>
                </a:solidFill>
                <a:effectLst/>
                <a:latin typeface="+mn-lt"/>
                <a:ea typeface="+mn-ea"/>
                <a:cs typeface="+mn-cs"/>
              </a:rPr>
              <a:t>not</a:t>
            </a:r>
            <a:r>
              <a:rPr lang="en-US" sz="1100" kern="1200" dirty="0" smtClean="0">
                <a:solidFill>
                  <a:schemeClr val="tx1"/>
                </a:solidFill>
                <a:effectLst/>
                <a:latin typeface="+mn-lt"/>
                <a:ea typeface="+mn-ea"/>
                <a:cs typeface="+mn-cs"/>
              </a:rPr>
              <a:t> to grasp this opportunity. The companies that do could leapfrog them and race away.</a:t>
            </a:r>
            <a:endParaRPr lang="en-US" dirty="0" smtClean="0"/>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pPr/>
              <a:t>3</a:t>
            </a:fld>
            <a:endParaRPr lang="en-US" dirty="0"/>
          </a:p>
        </p:txBody>
      </p:sp>
    </p:spTree>
    <p:extLst>
      <p:ext uri="{BB962C8B-B14F-4D97-AF65-F5344CB8AC3E}">
        <p14:creationId xmlns:p14="http://schemas.microsoft.com/office/powerpoint/2010/main" val="3885835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40000" lnSpcReduction="20000"/>
          </a:bodyPr>
          <a:lstStyle/>
          <a:p>
            <a:pPr marL="9144" indent="0">
              <a:buNone/>
            </a:pPr>
            <a:r>
              <a:rPr lang="en-US" sz="1100" kern="1200" dirty="0" smtClean="0">
                <a:solidFill>
                  <a:schemeClr val="tx1"/>
                </a:solidFill>
                <a:effectLst/>
                <a:latin typeface="+mn-lt"/>
                <a:ea typeface="+mn-ea"/>
                <a:cs typeface="+mn-cs"/>
              </a:rPr>
              <a:t>AI requires huge amounts of data, which</a:t>
            </a:r>
            <a:r>
              <a:rPr lang="en-US" sz="1100" kern="1200" baseline="0" dirty="0" smtClean="0">
                <a:solidFill>
                  <a:schemeClr val="tx1"/>
                </a:solidFill>
                <a:effectLst/>
                <a:latin typeface="+mn-lt"/>
                <a:ea typeface="+mn-ea"/>
                <a:cs typeface="+mn-cs"/>
              </a:rPr>
              <a:t> can come from multiple</a:t>
            </a:r>
            <a:r>
              <a:rPr lang="en-US" sz="1100" kern="1200" dirty="0" smtClean="0">
                <a:solidFill>
                  <a:schemeClr val="tx1"/>
                </a:solidFill>
                <a:effectLst/>
                <a:latin typeface="+mn-lt"/>
                <a:ea typeface="+mn-ea"/>
                <a:cs typeface="+mn-cs"/>
              </a:rPr>
              <a:t> data sources.</a:t>
            </a:r>
          </a:p>
          <a:p>
            <a:pPr marL="9144" indent="0">
              <a:buNone/>
            </a:pPr>
            <a:endParaRPr lang="en-US" sz="1100" kern="1200" dirty="0" smtClean="0">
              <a:solidFill>
                <a:schemeClr val="tx1"/>
              </a:solidFill>
              <a:effectLst/>
              <a:latin typeface="+mn-lt"/>
              <a:ea typeface="+mn-ea"/>
              <a:cs typeface="+mn-cs"/>
            </a:endParaRPr>
          </a:p>
          <a:p>
            <a:pPr marL="9144" indent="0">
              <a:buNone/>
            </a:pPr>
            <a:r>
              <a:rPr lang="en-US" sz="1100" kern="1200" dirty="0" smtClean="0">
                <a:solidFill>
                  <a:schemeClr val="tx1"/>
                </a:solidFill>
                <a:effectLst/>
                <a:latin typeface="+mn-lt"/>
                <a:ea typeface="+mn-ea"/>
                <a:cs typeface="+mn-cs"/>
              </a:rPr>
              <a:t>AI demands data.  Deep Learning training is impossible without it, and can’t improve</a:t>
            </a:r>
            <a:r>
              <a:rPr lang="en-US" sz="1100" kern="1200" baseline="0" dirty="0" smtClean="0">
                <a:solidFill>
                  <a:schemeClr val="tx1"/>
                </a:solidFill>
                <a:effectLst/>
                <a:latin typeface="+mn-lt"/>
                <a:ea typeface="+mn-ea"/>
                <a:cs typeface="+mn-cs"/>
              </a:rPr>
              <a:t> without additional data.  </a:t>
            </a:r>
            <a:r>
              <a:rPr lang="en-US" sz="1100" kern="1200" dirty="0" smtClean="0">
                <a:solidFill>
                  <a:schemeClr val="tx1"/>
                </a:solidFill>
                <a:effectLst/>
                <a:latin typeface="+mn-lt"/>
                <a:ea typeface="+mn-ea"/>
                <a:cs typeface="+mn-cs"/>
              </a:rPr>
              <a:t>As AI moves into production, the quantity of data will only increase.</a:t>
            </a:r>
            <a:r>
              <a:rPr lang="en-US" sz="1100" kern="1200" baseline="0" dirty="0" smtClean="0">
                <a:solidFill>
                  <a:schemeClr val="tx1"/>
                </a:solidFill>
                <a:effectLst/>
                <a:latin typeface="+mn-lt"/>
                <a:ea typeface="+mn-ea"/>
                <a:cs typeface="+mn-cs"/>
              </a:rPr>
              <a:t> For instance, </a:t>
            </a:r>
            <a:r>
              <a:rPr lang="en-US" sz="1100" kern="1200" dirty="0" smtClean="0">
                <a:solidFill>
                  <a:schemeClr val="tx1"/>
                </a:solidFill>
                <a:effectLst/>
                <a:latin typeface="+mn-lt"/>
                <a:ea typeface="+mn-ea"/>
                <a:cs typeface="+mn-cs"/>
              </a:rPr>
              <a:t>IoT sensors</a:t>
            </a:r>
            <a:r>
              <a:rPr lang="en-US" sz="1100" kern="1200" baseline="0" dirty="0" smtClean="0">
                <a:solidFill>
                  <a:schemeClr val="tx1"/>
                </a:solidFill>
                <a:effectLst/>
                <a:latin typeface="+mn-lt"/>
                <a:ea typeface="+mn-ea"/>
                <a:cs typeface="+mn-cs"/>
              </a:rPr>
              <a:t> will collect massive amounts of data for predictive maintenance and yield improvement in Manufacturing.  Autonomous vehicle fleets gather petabytes of data every year to improve driving algorithm.  </a:t>
            </a:r>
          </a:p>
          <a:p>
            <a:pPr marL="9144" indent="0">
              <a:buNone/>
            </a:pPr>
            <a:endParaRPr lang="en-US" sz="1100" kern="1200" baseline="0" dirty="0" smtClean="0">
              <a:solidFill>
                <a:schemeClr val="tx1"/>
              </a:solidFill>
              <a:effectLst/>
              <a:latin typeface="+mn-lt"/>
              <a:ea typeface="+mn-ea"/>
              <a:cs typeface="+mn-cs"/>
            </a:endParaRPr>
          </a:p>
          <a:p>
            <a:pPr marL="9144" indent="0">
              <a:buNone/>
            </a:pPr>
            <a:r>
              <a:rPr lang="en-US" dirty="0" smtClean="0"/>
              <a:t>A </a:t>
            </a:r>
            <a:r>
              <a:rPr lang="en-US" dirty="0"/>
              <a:t>data</a:t>
            </a:r>
            <a:r>
              <a:rPr lang="en-US" baseline="0" dirty="0"/>
              <a:t> </a:t>
            </a:r>
            <a:r>
              <a:rPr lang="en-US" baseline="0" dirty="0" smtClean="0"/>
              <a:t>strategy is required:</a:t>
            </a:r>
            <a:endParaRPr lang="en-US" baseline="0" dirty="0"/>
          </a:p>
          <a:p>
            <a:pPr marL="45720" indent="-36576">
              <a:buFontTx/>
              <a:buChar char="-"/>
            </a:pPr>
            <a:r>
              <a:rPr lang="en-US" baseline="0" dirty="0"/>
              <a:t>Collect: the more value you can extract from data, the more resources you should commit to retaining it in full fidelity. What you think is worthless today could be a priceless training set tomorrow.</a:t>
            </a:r>
          </a:p>
          <a:p>
            <a:pPr marL="45720" indent="-36576">
              <a:buFontTx/>
              <a:buChar char="-"/>
            </a:pPr>
            <a:r>
              <a:rPr lang="en-US" baseline="0" dirty="0"/>
              <a:t>Curate: adding metadata -tagging your data, is a critical step. If you don’t know what you have and where it is, you can never use it.</a:t>
            </a:r>
          </a:p>
          <a:p>
            <a:pPr marL="45720" indent="-36576">
              <a:buFontTx/>
              <a:buChar char="-"/>
            </a:pPr>
            <a:r>
              <a:rPr lang="en-US" baseline="0" dirty="0"/>
              <a:t>Federate across your business. You don’t need to copy the data (even if it’s feasible and permitted); but you need to share the metadata among all your business units. It’s when everyone knows all the data available, they can do new and amazing things.</a:t>
            </a:r>
          </a:p>
          <a:p>
            <a:pPr marL="9144" indent="0">
              <a:buNone/>
            </a:pPr>
            <a:endParaRPr lang="en-US" baseline="0" dirty="0"/>
          </a:p>
          <a:p>
            <a:pPr marL="9144" indent="0">
              <a:buNone/>
            </a:pPr>
            <a:r>
              <a:rPr lang="en-US" baseline="0" dirty="0"/>
              <a:t>But HPE understands that even when you have your data strategy in place, what’s next – actually using that data – isn’t easy.</a:t>
            </a:r>
            <a:endParaRPr lang="en-US" dirty="0"/>
          </a:p>
          <a:p>
            <a:pPr marL="9144" indent="0">
              <a:buNone/>
            </a:pPr>
            <a:endParaRPr lang="en-US" dirty="0"/>
          </a:p>
          <a:p>
            <a:pPr marL="9144" indent="0">
              <a:buNone/>
            </a:pPr>
            <a:r>
              <a:rPr lang="en-US" dirty="0"/>
              <a:t>__________</a:t>
            </a:r>
          </a:p>
          <a:p>
            <a:pPr marL="9144" indent="0">
              <a:buNone/>
            </a:pPr>
            <a:r>
              <a:rPr lang="en-US" dirty="0"/>
              <a:t>This slide shows examples</a:t>
            </a:r>
            <a:r>
              <a:rPr lang="en-US" baseline="0" dirty="0"/>
              <a:t> of how not just he amount of data is changing, but that we have new sources, new things we need to do with that data and less and less time to do those things.</a:t>
            </a:r>
            <a:endParaRPr lang="en-US" dirty="0"/>
          </a:p>
          <a:p>
            <a:pPr marL="9144" indent="0">
              <a:buNone/>
            </a:pPr>
            <a:endParaRPr lang="en-US" dirty="0"/>
          </a:p>
          <a:p>
            <a:pPr marL="9144" indent="0">
              <a:buNone/>
            </a:pPr>
            <a:r>
              <a:rPr lang="en-US" dirty="0"/>
              <a:t>Once</a:t>
            </a:r>
            <a:r>
              <a:rPr lang="en-US" baseline="0" dirty="0"/>
              <a:t> social media had taken off, we started to talk about the vast amounts of data that was being processed. It was way more than the structured data we’d processed up to that point. </a:t>
            </a:r>
          </a:p>
          <a:p>
            <a:pPr marL="9144" indent="0">
              <a:buNone/>
            </a:pPr>
            <a:endParaRPr lang="en-US" baseline="0" dirty="0"/>
          </a:p>
          <a:p>
            <a:pPr marL="9144" indent="0">
              <a:buNone/>
            </a:pPr>
            <a:r>
              <a:rPr lang="en-US" baseline="0" dirty="0"/>
              <a:t>For example, by May 2016, Facebook was processing 4 petabytes of data a day. That’s twice the entire Walmart transaction (structured) database, every day.  While this is high, it’s actually only 2MB per active Facebook user. </a:t>
            </a:r>
          </a:p>
          <a:p>
            <a:pPr marL="9144" indent="0">
              <a:buNone/>
            </a:pPr>
            <a:endParaRPr lang="en-US" baseline="0" dirty="0"/>
          </a:p>
          <a:p>
            <a:pPr marL="9144" indent="0">
              <a:buNone/>
            </a:pPr>
            <a:r>
              <a:rPr lang="en-US" baseline="0" dirty="0"/>
              <a:t>However, we’re about to take another leap in magnitude in the amount of data we’ll be processing. For example, just one self-driving car will generate 4 terabytes of data a day (as the graphic on the right nicely shows). That’s just one car. There will be 10 million of them by 2020. And that’s just self-driving cars. We’ll be generating such levels of data from IoT sensors all over our “physical world”.</a:t>
            </a:r>
          </a:p>
          <a:p>
            <a:pPr marL="9144" indent="0">
              <a:buNone/>
            </a:pPr>
            <a:endParaRPr lang="en-US" baseline="0" dirty="0"/>
          </a:p>
          <a:p>
            <a:pPr marL="9144" indent="0">
              <a:buNone/>
            </a:pPr>
            <a:r>
              <a:rPr lang="en-US" baseline="0" dirty="0"/>
              <a:t>Why do much data? Because we are moving to an era where we sense reality. And, unlike structured data and social media data, reality is not digital. We need to create a digital version of our analog reality. That takes a lot of data (actually, the amount of data it generates is our choice </a:t>
            </a:r>
            <a:r>
              <a:rPr lang="mr-IN" baseline="0" dirty="0"/>
              <a:t>–</a:t>
            </a:r>
            <a:r>
              <a:rPr lang="en-US" baseline="0" dirty="0"/>
              <a:t> the higher the fidelity of our sensors the more data we generate. And our analysis is better if we have high fidelity sensors </a:t>
            </a:r>
            <a:r>
              <a:rPr lang="mr-IN" baseline="0" dirty="0"/>
              <a:t>–</a:t>
            </a:r>
            <a:r>
              <a:rPr lang="en-US" baseline="0" dirty="0"/>
              <a:t> so we will have a lot of data).</a:t>
            </a:r>
          </a:p>
          <a:p>
            <a:pPr marL="9144" indent="0">
              <a:buNone/>
            </a:pPr>
            <a:endParaRPr lang="en-US" baseline="0"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Walmart and Facebook in their own ways, are extracting huge value and monetizing their 2-4PB of data, (maybe even still scratching the surface) When someone figures out how to extract value from that 40kPB and the things they will be able to do, will seem like magic.  To extract value – we need new architectures/techs to achieve that.  Memory driven architectures, AI/ML, etc.</a:t>
            </a:r>
          </a:p>
          <a:p>
            <a:pPr marL="9144" indent="0">
              <a:buNone/>
            </a:pPr>
            <a:endParaRPr lang="en-US" baseline="0" dirty="0"/>
          </a:p>
          <a:p>
            <a:pPr marL="9144" indent="0">
              <a:buNone/>
            </a:pPr>
            <a:r>
              <a:rPr lang="en-US" baseline="0" dirty="0"/>
              <a:t>*This 40EB per day figure is for the driver assistance/autonomous driving sensory systems  Most modern vehicles today already have more than 100 microprocessors handing the vehicle operational technology and all of that data is also thrown away save the check engine light codes.</a:t>
            </a:r>
          </a:p>
          <a:p>
            <a:pPr marL="9144" indent="0">
              <a:buNone/>
            </a:pPr>
            <a:endParaRPr lang="en-US" baseline="0" dirty="0"/>
          </a:p>
          <a:p>
            <a:pPr marL="9144" indent="0">
              <a:buNone/>
            </a:pPr>
            <a:r>
              <a:rPr lang="en-US" baseline="0" dirty="0"/>
              <a:t>Note: HPE’s working set is 19PB across 8,000 databases</a:t>
            </a:r>
          </a:p>
          <a:p>
            <a:pPr marL="9144" indent="0">
              <a:buNone/>
            </a:pPr>
            <a:endParaRPr lang="en-US" baseline="0" dirty="0"/>
          </a:p>
          <a:p>
            <a:r>
              <a:rPr lang="en-US" i="1" dirty="0"/>
              <a:t>[next:</a:t>
            </a:r>
            <a:r>
              <a:rPr lang="en-US" i="1" baseline="0" dirty="0"/>
              <a:t> more on the data explosion and the compute gap]</a:t>
            </a:r>
            <a:endParaRPr lang="en-US" i="1" dirty="0"/>
          </a:p>
          <a:p>
            <a:endParaRPr lang="en-US" dirty="0"/>
          </a:p>
          <a:p>
            <a:r>
              <a:rPr lang="en-US" dirty="0"/>
              <a:t>Sources : </a:t>
            </a:r>
          </a:p>
          <a:p>
            <a:endParaRPr lang="en-US" dirty="0"/>
          </a:p>
          <a:p>
            <a:r>
              <a:rPr lang="en-US" dirty="0"/>
              <a:t>Car</a:t>
            </a:r>
            <a:r>
              <a:rPr lang="en-US" baseline="0" dirty="0"/>
              <a:t> stats : Intel newsroom https://newsroom.intel.com/editorials/krzanich-the-future-of-automated-driving/ </a:t>
            </a:r>
          </a:p>
          <a:p>
            <a:r>
              <a:rPr lang="en-US" dirty="0"/>
              <a:t>Walmart</a:t>
            </a:r>
            <a:r>
              <a:rPr lang="en-US" baseline="0" dirty="0"/>
              <a:t>’s transaction database of 40 petabytes - </a:t>
            </a:r>
            <a:r>
              <a:rPr lang="en-US" sz="1100" dirty="0"/>
              <a:t>Forbes article, Jan. 23, 2017 </a:t>
            </a:r>
            <a:r>
              <a:rPr lang="en-US" sz="1100" dirty="0">
                <a:hlinkClick r:id="rId3"/>
              </a:rPr>
              <a:t>https://www.forbes.com/sites/bernardmarr/2017/01/23/really-big-data-at-walmart-real-time-insights-from-their-40-petabyte-data-cloud/#524df6af6c10</a:t>
            </a:r>
            <a:endParaRPr lang="en-US" baseline="0" dirty="0"/>
          </a:p>
          <a:p>
            <a:r>
              <a:rPr lang="en-US" baseline="0" dirty="0"/>
              <a:t>Facebook: </a:t>
            </a:r>
            <a:r>
              <a:rPr lang="en-US" sz="1100" baseline="0" dirty="0" err="1"/>
              <a:t>Brandwatch</a:t>
            </a:r>
            <a:r>
              <a:rPr lang="en-US" sz="1100" baseline="0" dirty="0"/>
              <a:t>, Mar. 5, 2018  </a:t>
            </a:r>
            <a:r>
              <a:rPr lang="en-US" baseline="0" dirty="0"/>
              <a:t>https://www.brandwatch.com/blog/47-facebook-statistics/ </a:t>
            </a:r>
          </a:p>
          <a:p>
            <a:r>
              <a:rPr lang="en-US" baseline="0" dirty="0"/>
              <a:t>Number of self-driving cars : Business Insider, June 2016 </a:t>
            </a:r>
            <a:r>
              <a:rPr lang="en-US" sz="1100" baseline="0" dirty="0"/>
              <a:t>https://www.businessinsider.com/report-10-million-self-driving-cars-will-be-on-the-road-by-2020-2015-5-6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a:t>Car</a:t>
            </a:r>
            <a:r>
              <a:rPr lang="en-US" baseline="0" dirty="0"/>
              <a:t> stats : Intel</a:t>
            </a:r>
          </a:p>
          <a:p>
            <a:endParaRPr lang="en-US" baseline="0" dirty="0"/>
          </a:p>
        </p:txBody>
      </p:sp>
      <p:sp>
        <p:nvSpPr>
          <p:cNvPr id="4" name="Slide Number Placeholder 3"/>
          <p:cNvSpPr>
            <a:spLocks noGrp="1"/>
          </p:cNvSpPr>
          <p:nvPr>
            <p:ph type="sldNum" sz="quarter" idx="10"/>
          </p:nvPr>
        </p:nvSpPr>
        <p:spPr/>
        <p:txBody>
          <a:bodyPr/>
          <a:lstStyle/>
          <a:p>
            <a:fld id="{5BFEAE42-E3FE-4405-B7FC-4425D05B92A0}" type="slidenum">
              <a:rPr lang="uk-UA" smtClean="0">
                <a:solidFill>
                  <a:prstClr val="black"/>
                </a:solidFill>
                <a:latin typeface="Arial" panose="020B0604020202020204" pitchFamily="34" charset="0"/>
              </a:rPr>
              <a:pPr/>
              <a:t>4</a:t>
            </a:fld>
            <a:endParaRPr lang="uk-UA" dirty="0">
              <a:solidFill>
                <a:prstClr val="black"/>
              </a:solidFill>
              <a:latin typeface="Arial" panose="020B0604020202020204" pitchFamily="34" charset="0"/>
            </a:endParaRPr>
          </a:p>
        </p:txBody>
      </p:sp>
    </p:spTree>
    <p:extLst>
      <p:ext uri="{BB962C8B-B14F-4D97-AF65-F5344CB8AC3E}">
        <p14:creationId xmlns:p14="http://schemas.microsoft.com/office/powerpoint/2010/main" val="224735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What you </a:t>
            </a:r>
            <a:r>
              <a:rPr lang="en-US" sz="1100" i="1" kern="1200" dirty="0">
                <a:solidFill>
                  <a:schemeClr val="tx1"/>
                </a:solidFill>
                <a:effectLst/>
                <a:latin typeface="+mn-lt"/>
                <a:ea typeface="+mn-ea"/>
                <a:cs typeface="+mn-cs"/>
              </a:rPr>
              <a:t>need </a:t>
            </a:r>
            <a:r>
              <a:rPr lang="en-US" sz="1100" kern="1200" dirty="0">
                <a:solidFill>
                  <a:schemeClr val="tx1"/>
                </a:solidFill>
                <a:effectLst/>
                <a:latin typeface="+mn-lt"/>
                <a:ea typeface="+mn-ea"/>
                <a:cs typeface="+mn-cs"/>
              </a:rPr>
              <a:t>to do, defines what you </a:t>
            </a:r>
            <a:r>
              <a:rPr lang="en-US" sz="1100" i="1" kern="1200" dirty="0">
                <a:solidFill>
                  <a:schemeClr val="tx1"/>
                </a:solidFill>
                <a:effectLst/>
                <a:latin typeface="+mn-lt"/>
                <a:ea typeface="+mn-ea"/>
                <a:cs typeface="+mn-cs"/>
              </a:rPr>
              <a:t>have </a:t>
            </a:r>
            <a:r>
              <a:rPr lang="en-US" sz="1100" kern="1200" dirty="0">
                <a:solidFill>
                  <a:schemeClr val="tx1"/>
                </a:solidFill>
                <a:effectLst/>
                <a:latin typeface="+mn-lt"/>
                <a:ea typeface="+mn-ea"/>
                <a:cs typeface="+mn-cs"/>
              </a:rPr>
              <a:t>to do: </a:t>
            </a:r>
          </a:p>
          <a:p>
            <a:r>
              <a:rPr lang="en-US" sz="1100" kern="1200" dirty="0">
                <a:solidFill>
                  <a:schemeClr val="tx1"/>
                </a:solidFill>
                <a:effectLst/>
                <a:latin typeface="+mn-lt"/>
                <a:ea typeface="+mn-ea"/>
                <a:cs typeface="+mn-cs"/>
              </a:rPr>
              <a:t>Where is the data generated? </a:t>
            </a:r>
          </a:p>
          <a:p>
            <a:r>
              <a:rPr lang="en-US" sz="1100" kern="1200" dirty="0">
                <a:solidFill>
                  <a:schemeClr val="tx1"/>
                </a:solidFill>
                <a:effectLst/>
                <a:latin typeface="+mn-lt"/>
                <a:ea typeface="+mn-ea"/>
                <a:cs typeface="+mn-cs"/>
              </a:rPr>
              <a:t>What does that data consist of? What do you have to</a:t>
            </a:r>
            <a:r>
              <a:rPr lang="en-US" sz="1100" kern="1200" baseline="0" dirty="0">
                <a:solidFill>
                  <a:schemeClr val="tx1"/>
                </a:solidFill>
                <a:effectLst/>
                <a:latin typeface="+mn-lt"/>
                <a:ea typeface="+mn-ea"/>
                <a:cs typeface="+mn-cs"/>
              </a:rPr>
              <a:t> do to put that data in a form you can use?</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How long do you have to take action?</a:t>
            </a:r>
          </a:p>
          <a:p>
            <a:r>
              <a:rPr lang="en-US" sz="1100" kern="1200" dirty="0">
                <a:solidFill>
                  <a:schemeClr val="tx1"/>
                </a:solidFill>
                <a:effectLst/>
                <a:latin typeface="+mn-lt"/>
                <a:ea typeface="+mn-ea"/>
                <a:cs typeface="+mn-cs"/>
              </a:rPr>
              <a:t>What governance and security regulations do you need to comply with?</a:t>
            </a:r>
          </a:p>
          <a:p>
            <a:r>
              <a:rPr lang="en-US" sz="1100" kern="1200" dirty="0">
                <a:solidFill>
                  <a:schemeClr val="tx1"/>
                </a:solidFill>
                <a:effectLst/>
                <a:latin typeface="+mn-lt"/>
                <a:ea typeface="+mn-ea"/>
                <a:cs typeface="+mn-cs"/>
              </a:rPr>
              <a:t>What are your</a:t>
            </a:r>
            <a:r>
              <a:rPr lang="en-US" sz="1100" kern="1200" baseline="0" dirty="0">
                <a:solidFill>
                  <a:schemeClr val="tx1"/>
                </a:solidFill>
                <a:effectLst/>
                <a:latin typeface="+mn-lt"/>
                <a:ea typeface="+mn-ea"/>
                <a:cs typeface="+mn-cs"/>
              </a:rPr>
              <a:t> business goal?</a:t>
            </a:r>
            <a:r>
              <a:rPr lang="en-US" sz="1100" kern="1200" dirty="0">
                <a:solidFill>
                  <a:schemeClr val="tx1"/>
                </a:solidFill>
                <a:effectLst/>
                <a:latin typeface="+mn-lt"/>
                <a:ea typeface="+mn-ea"/>
                <a:cs typeface="+mn-cs"/>
              </a:rPr>
              <a:t>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answers to those questions define </a:t>
            </a:r>
            <a:r>
              <a:rPr lang="en-US" sz="1100" i="1" kern="1200" dirty="0">
                <a:solidFill>
                  <a:schemeClr val="tx1"/>
                </a:solidFill>
                <a:effectLst/>
                <a:latin typeface="+mn-lt"/>
                <a:ea typeface="+mn-ea"/>
                <a:cs typeface="+mn-cs"/>
              </a:rPr>
              <a:t>where</a:t>
            </a:r>
            <a:r>
              <a:rPr lang="en-US" sz="1100" kern="1200" dirty="0">
                <a:solidFill>
                  <a:schemeClr val="tx1"/>
                </a:solidFill>
                <a:effectLst/>
                <a:latin typeface="+mn-lt"/>
                <a:ea typeface="+mn-ea"/>
                <a:cs typeface="+mn-cs"/>
              </a:rPr>
              <a:t> the data should live along the continuum from edge to cloud.  </a:t>
            </a:r>
          </a:p>
          <a:p>
            <a:r>
              <a:rPr lang="en-US" sz="1100" kern="1200" dirty="0">
                <a:solidFill>
                  <a:schemeClr val="tx1"/>
                </a:solidFill>
                <a:effectLst/>
                <a:latin typeface="+mn-lt"/>
                <a:ea typeface="+mn-ea"/>
                <a:cs typeface="+mn-cs"/>
              </a:rPr>
              <a:t>What you need to do with the data defines the analytics tools you need.</a:t>
            </a:r>
          </a:p>
          <a:p>
            <a:endParaRPr lang="en-US" dirty="0" smtClean="0"/>
          </a:p>
          <a:p>
            <a:r>
              <a:rPr lang="en-US" dirty="0" smtClean="0"/>
              <a:t>For</a:t>
            </a:r>
            <a:r>
              <a:rPr lang="en-US" baseline="0" dirty="0" smtClean="0"/>
              <a:t> example, you might have seconds to decide if an on-line transaction is fraudulent. The data is small. There’s time to use a cloud-based algorithm to decide if the transaction should be allowed. </a:t>
            </a:r>
          </a:p>
          <a:p>
            <a:r>
              <a:rPr lang="en-US" baseline="0" dirty="0" smtClean="0"/>
              <a:t>If you’re designing a car, you’ve got months to gather and analyze petabytes of field data to improve the next model. The HPC cluster at the factory is the right place to do the analysis.</a:t>
            </a:r>
          </a:p>
          <a:p>
            <a:r>
              <a:rPr lang="en-US" baseline="0" dirty="0" smtClean="0"/>
              <a:t>But if that car has to decide between hitting a wall or hitting a pedestrian, it’s different. The data from the sensors is large and the time to action has to be milliseconds. That analysis has to be done right there and right now. At the edge.</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5</a:t>
            </a:fld>
            <a:endParaRPr lang="en-US" dirty="0"/>
          </a:p>
        </p:txBody>
      </p:sp>
    </p:spTree>
    <p:extLst>
      <p:ext uri="{BB962C8B-B14F-4D97-AF65-F5344CB8AC3E}">
        <p14:creationId xmlns:p14="http://schemas.microsoft.com/office/powerpoint/2010/main" val="321530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baseline="0" dirty="0" smtClean="0"/>
              <a:t>One of HPE ‘s goals is to help customers  </a:t>
            </a:r>
            <a:r>
              <a:rPr lang="en-US" baseline="0" dirty="0"/>
              <a:t>“Unlock your data with AI” from the edge to cloud</a:t>
            </a:r>
            <a:r>
              <a:rPr lang="en-US" dirty="0"/>
              <a:t>…now and into the future</a:t>
            </a:r>
          </a:p>
          <a:p>
            <a:r>
              <a:rPr lang="en-US" dirty="0"/>
              <a:t>To do this, we need</a:t>
            </a:r>
            <a:r>
              <a:rPr lang="en-US" baseline="0" dirty="0"/>
              <a:t> to look at our approach across three dimensions, specifically AI within our products, AI for our customers and AI for the future. </a:t>
            </a:r>
            <a:endParaRPr lang="en-US" dirty="0"/>
          </a:p>
          <a:p>
            <a:endParaRPr lang="en-US" dirty="0"/>
          </a:p>
          <a:p>
            <a:pPr marL="46232" indent="-36986" defTabSz="924641">
              <a:spcBef>
                <a:spcPts val="607"/>
              </a:spcBef>
              <a:defRPr/>
            </a:pPr>
            <a:r>
              <a:rPr lang="en-US" b="1" baseline="0" dirty="0">
                <a:latin typeface="Arial" panose="020B0604020202020204" pitchFamily="34" charset="0"/>
                <a:cs typeface="Arial" panose="020B0604020202020204" pitchFamily="34" charset="0"/>
              </a:rPr>
              <a:t>AI within our products</a:t>
            </a:r>
          </a:p>
          <a:p>
            <a:pPr marL="46232" marR="0" lvl="0" indent="-36986" algn="l" defTabSz="924641" rtl="0" eaLnBrk="1" fontAlgn="auto" latinLnBrk="0" hangingPunct="1">
              <a:lnSpc>
                <a:spcPct val="100000"/>
              </a:lnSpc>
              <a:spcBef>
                <a:spcPts val="607"/>
              </a:spcBef>
              <a:spcAft>
                <a:spcPts val="0"/>
              </a:spcAft>
              <a:buClrTx/>
              <a:buSzPct val="25000"/>
              <a:buFont typeface="Arial" panose="020B0604020202020204" pitchFamily="34" charset="0"/>
              <a:buChar char=" "/>
              <a:tabLst/>
              <a:defRPr/>
            </a:pPr>
            <a:r>
              <a:rPr lang="en-US" baseline="0" dirty="0">
                <a:latin typeface="Arial" panose="020B0604020202020204" pitchFamily="34" charset="0"/>
                <a:cs typeface="Arial" panose="020B0604020202020204" pitchFamily="34" charset="0"/>
              </a:rPr>
              <a:t>Perhaps the </a:t>
            </a:r>
            <a:r>
              <a:rPr lang="en-US" b="1" baseline="0" dirty="0">
                <a:latin typeface="Arial" panose="020B0604020202020204" pitchFamily="34" charset="0"/>
                <a:cs typeface="Arial" panose="020B0604020202020204" pitchFamily="34" charset="0"/>
              </a:rPr>
              <a:t>ultimate use of AI </a:t>
            </a:r>
            <a:r>
              <a:rPr lang="en-US" u="sng" baseline="0" dirty="0">
                <a:latin typeface="Arial" panose="020B0604020202020204" pitchFamily="34" charset="0"/>
                <a:cs typeface="Arial" panose="020B0604020202020204" pitchFamily="34" charset="0"/>
              </a:rPr>
              <a:t>is to use AI to predict and solve problems automatically which we call </a:t>
            </a:r>
            <a:r>
              <a:rPr lang="en-US" sz="1100" b="1" i="0" u="none" strike="noStrike" cap="none" spc="0" baseline="0" dirty="0">
                <a:ln>
                  <a:noFill/>
                </a:ln>
                <a:solidFill>
                  <a:schemeClr val="dk1"/>
                </a:solidFill>
                <a:uFillTx/>
                <a:latin typeface="+mn-lt"/>
                <a:ea typeface="+mn-ea"/>
                <a:cs typeface="+mn-cs"/>
                <a:sym typeface="MetricHPE"/>
              </a:rPr>
              <a:t>enabling AI-driven operations (AI-Ops) across edge-to-cloud infrastructure. </a:t>
            </a:r>
            <a:r>
              <a:rPr lang="en-US" baseline="0" dirty="0">
                <a:latin typeface="Arial" panose="020B0604020202020204" pitchFamily="34" charset="0"/>
                <a:cs typeface="Arial" panose="020B0604020202020204" pitchFamily="34" charset="0"/>
              </a:rPr>
              <a:t>Two examples include 1) HPE InfoSight and 2) HPE Aruba Introspect.  Both of these solutions </a:t>
            </a:r>
            <a:r>
              <a:rPr lang="en-US" b="1" baseline="0" dirty="0">
                <a:latin typeface="Arial" panose="020B0604020202020204" pitchFamily="34" charset="0"/>
                <a:cs typeface="Arial" panose="020B0604020202020204" pitchFamily="34" charset="0"/>
              </a:rPr>
              <a:t>improve productivity </a:t>
            </a:r>
            <a:r>
              <a:rPr lang="en-US" baseline="0" dirty="0">
                <a:latin typeface="Arial" panose="020B0604020202020204" pitchFamily="34" charset="0"/>
                <a:cs typeface="Arial" panose="020B0604020202020204" pitchFamily="34" charset="0"/>
              </a:rPr>
              <a:t>by transforming the data center management and support using embedded AI techniques. </a:t>
            </a:r>
          </a:p>
          <a:p>
            <a:pPr marL="46232" indent="-36986" defTabSz="924641">
              <a:spcBef>
                <a:spcPts val="607"/>
              </a:spcBef>
              <a:defRPr/>
            </a:pPr>
            <a:endParaRPr lang="en-US" b="1" baseline="0" dirty="0">
              <a:latin typeface="Arial" panose="020B0604020202020204" pitchFamily="34" charset="0"/>
              <a:cs typeface="Arial" panose="020B0604020202020204" pitchFamily="34" charset="0"/>
            </a:endParaRPr>
          </a:p>
          <a:p>
            <a:pPr marL="46232" indent="-36986" defTabSz="924641">
              <a:spcBef>
                <a:spcPts val="607"/>
              </a:spcBef>
              <a:defRPr/>
            </a:pPr>
            <a:r>
              <a:rPr lang="en-US" b="1" baseline="0" dirty="0">
                <a:latin typeface="Arial" panose="020B0604020202020204" pitchFamily="34" charset="0"/>
                <a:cs typeface="Arial" panose="020B0604020202020204" pitchFamily="34" charset="0"/>
              </a:rPr>
              <a:t>AI for the Future</a:t>
            </a:r>
          </a:p>
          <a:p>
            <a:pPr marL="46232" indent="-36986"/>
            <a:r>
              <a:rPr lang="en-US" baseline="0" dirty="0">
                <a:latin typeface="Arial" panose="020B0604020202020204" pitchFamily="34" charset="0"/>
                <a:cs typeface="Arial" panose="020B0604020202020204" pitchFamily="34" charset="0"/>
              </a:rPr>
              <a:t>When you look to the </a:t>
            </a:r>
            <a:r>
              <a:rPr lang="en-US" b="1" baseline="0" dirty="0">
                <a:latin typeface="Arial" panose="020B0604020202020204" pitchFamily="34" charset="0"/>
                <a:cs typeface="Arial" panose="020B0604020202020204" pitchFamily="34" charset="0"/>
              </a:rPr>
              <a:t>far right column, </a:t>
            </a:r>
            <a:r>
              <a:rPr lang="en-US" baseline="0" dirty="0">
                <a:latin typeface="Arial" panose="020B0604020202020204" pitchFamily="34" charset="0"/>
                <a:cs typeface="Arial" panose="020B0604020202020204" pitchFamily="34" charset="0"/>
              </a:rPr>
              <a:t>we call out AI for the future…. think of </a:t>
            </a:r>
            <a:r>
              <a:rPr lang="en-US" b="1" baseline="0" dirty="0">
                <a:latin typeface="Arial" panose="020B0604020202020204" pitchFamily="34" charset="0"/>
                <a:cs typeface="Arial" panose="020B0604020202020204" pitchFamily="34" charset="0"/>
              </a:rPr>
              <a:t>Hewlett Packard labs </a:t>
            </a:r>
            <a:r>
              <a:rPr lang="en-US" baseline="0" dirty="0">
                <a:latin typeface="Arial" panose="020B0604020202020204" pitchFamily="34" charset="0"/>
                <a:cs typeface="Arial" panose="020B0604020202020204" pitchFamily="34" charset="0"/>
              </a:rPr>
              <a:t>and work their doing to create the latest HPE technologies and products. Examples include </a:t>
            </a:r>
            <a:r>
              <a:rPr lang="en-US" u="sng" baseline="0" dirty="0">
                <a:latin typeface="Arial" panose="020B0604020202020204" pitchFamily="34" charset="0"/>
                <a:cs typeface="Arial" panose="020B0604020202020204" pitchFamily="34" charset="0"/>
              </a:rPr>
              <a:t>Dot Product Engine </a:t>
            </a:r>
            <a:r>
              <a:rPr lang="en-US" baseline="0" dirty="0">
                <a:latin typeface="Arial" panose="020B0604020202020204" pitchFamily="34" charset="0"/>
                <a:cs typeface="Arial" panose="020B0604020202020204" pitchFamily="34" charset="0"/>
              </a:rPr>
              <a:t>and </a:t>
            </a:r>
            <a:r>
              <a:rPr lang="en-US" u="sng" baseline="0" dirty="0">
                <a:latin typeface="Arial" panose="020B0604020202020204" pitchFamily="34" charset="0"/>
                <a:cs typeface="Arial" panose="020B0604020202020204" pitchFamily="34" charset="0"/>
              </a:rPr>
              <a:t>Memory Driven Computing</a:t>
            </a:r>
            <a:r>
              <a:rPr lang="en-US" u="none" baseline="0" dirty="0">
                <a:latin typeface="Arial" panose="020B0604020202020204" pitchFamily="34" charset="0"/>
                <a:cs typeface="Arial" panose="020B0604020202020204" pitchFamily="34" charset="0"/>
              </a:rPr>
              <a:t>, </a:t>
            </a:r>
            <a:r>
              <a:rPr lang="en-US" sz="1100" u="none" kern="1200" dirty="0">
                <a:solidFill>
                  <a:schemeClr val="tx1"/>
                </a:solidFill>
                <a:effectLst/>
                <a:latin typeface="+mn-lt"/>
                <a:ea typeface="+mn-ea"/>
                <a:cs typeface="+mn-cs"/>
              </a:rPr>
              <a:t>the </a:t>
            </a:r>
            <a:r>
              <a:rPr lang="en-US" sz="1100" kern="1200" dirty="0">
                <a:solidFill>
                  <a:schemeClr val="tx1"/>
                </a:solidFill>
                <a:effectLst/>
                <a:latin typeface="+mn-lt"/>
                <a:ea typeface="+mn-ea"/>
                <a:cs typeface="+mn-cs"/>
              </a:rPr>
              <a:t>ultimate AI-friendly architecture. </a:t>
            </a:r>
          </a:p>
          <a:p>
            <a:pPr marL="46232" indent="-36986"/>
            <a:endParaRPr lang="en-US" baseline="0" dirty="0">
              <a:latin typeface="Arial" panose="020B0604020202020204" pitchFamily="34" charset="0"/>
              <a:cs typeface="Arial" panose="020B0604020202020204" pitchFamily="34" charset="0"/>
            </a:endParaRPr>
          </a:p>
          <a:p>
            <a:pPr marL="46232" indent="-36986"/>
            <a:r>
              <a:rPr lang="en-US" b="1" baseline="0" dirty="0">
                <a:latin typeface="Arial" panose="020B0604020202020204" pitchFamily="34" charset="0"/>
                <a:cs typeface="Arial" panose="020B0604020202020204" pitchFamily="34" charset="0"/>
              </a:rPr>
              <a:t>AI for our customers</a:t>
            </a:r>
          </a:p>
          <a:p>
            <a:pPr marL="46232" indent="-36986"/>
            <a:r>
              <a:rPr lang="en-US" baseline="0" dirty="0">
                <a:latin typeface="Arial" panose="020B0604020202020204" pitchFamily="34" charset="0"/>
                <a:cs typeface="Arial" panose="020B0604020202020204" pitchFamily="34" charset="0"/>
              </a:rPr>
              <a:t>With our recent announcement we are focusing on the middle column, specifically AI for Business. </a:t>
            </a:r>
            <a:r>
              <a:rPr lang="en-US" b="1" baseline="0" dirty="0">
                <a:latin typeface="Arial" panose="020B0604020202020204" pitchFamily="34" charset="0"/>
                <a:cs typeface="Arial" panose="020B0604020202020204" pitchFamily="34" charset="0"/>
              </a:rPr>
              <a:t>Customers are faced with many challenges along their AI journey from getting started, the right tools and services, choosing the right infrastructure and navigated a vast partner ecosystem. </a:t>
            </a:r>
            <a:r>
              <a:rPr lang="en-US" baseline="0" dirty="0">
                <a:latin typeface="Arial" panose="020B0604020202020204" pitchFamily="34" charset="0"/>
                <a:cs typeface="Arial" panose="020B0604020202020204" pitchFamily="34" charset="0"/>
              </a:rPr>
              <a:t>We are </a:t>
            </a:r>
            <a:r>
              <a:rPr lang="en-US" u="sng" baseline="0" dirty="0">
                <a:latin typeface="Arial" panose="020B0604020202020204" pitchFamily="34" charset="0"/>
                <a:cs typeface="Arial" panose="020B0604020202020204" pitchFamily="34" charset="0"/>
              </a:rPr>
              <a:t>extending our purpose-built AI portfolio</a:t>
            </a:r>
            <a:r>
              <a:rPr lang="en-US" baseline="0" dirty="0">
                <a:latin typeface="Arial" panose="020B0604020202020204" pitchFamily="34" charset="0"/>
                <a:cs typeface="Arial" panose="020B0604020202020204" pitchFamily="34" charset="0"/>
              </a:rPr>
              <a:t>, </a:t>
            </a:r>
            <a:r>
              <a:rPr lang="en-US" u="sng" baseline="0" dirty="0">
                <a:latin typeface="Arial" panose="020B0604020202020204" pitchFamily="34" charset="0"/>
                <a:cs typeface="Arial" panose="020B0604020202020204" pitchFamily="34" charset="0"/>
              </a:rPr>
              <a:t>leveraging Pointnext advisory services to provide much needed advice and expertise, continuing to build on our partner ecosystem and developing optimized configurations</a:t>
            </a:r>
            <a:r>
              <a:rPr lang="en-US" baseline="0" dirty="0">
                <a:latin typeface="Arial" panose="020B0604020202020204" pitchFamily="34" charset="0"/>
                <a:cs typeface="Arial" panose="020B0604020202020204" pitchFamily="34" charset="0"/>
              </a:rPr>
              <a:t>. All of which is to help customers unlock their data to gain faster insights and deliver business outcomes</a:t>
            </a:r>
            <a:r>
              <a:rPr lang="en-US" b="1" baseline="0" dirty="0">
                <a:latin typeface="Arial" panose="020B0604020202020204" pitchFamily="34" charset="0"/>
                <a:cs typeface="Arial" panose="020B0604020202020204" pitchFamily="34" charset="0"/>
              </a:rPr>
              <a:t>.</a:t>
            </a:r>
          </a:p>
          <a:p>
            <a:pPr marL="46232" indent="-36986"/>
            <a:endParaRPr lang="en-US" baseline="0"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64838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dirty="0"/>
              <a:t>It is a very exciting time to be in the AI industry. </a:t>
            </a:r>
          </a:p>
          <a:p>
            <a:endParaRPr lang="en-US" sz="1100" dirty="0"/>
          </a:p>
          <a:p>
            <a:r>
              <a:rPr lang="en-US" sz="1100" dirty="0"/>
              <a:t>The </a:t>
            </a:r>
            <a:r>
              <a:rPr lang="en-US" sz="1100" b="1" dirty="0"/>
              <a:t>world has transformed </a:t>
            </a:r>
            <a:r>
              <a:rPr lang="en-US" sz="1100" dirty="0"/>
              <a:t>dramatically in the last 5-10 years. </a:t>
            </a:r>
          </a:p>
          <a:p>
            <a:endParaRPr lang="en-US" sz="1100" dirty="0"/>
          </a:p>
          <a:p>
            <a:r>
              <a:rPr lang="en-US" sz="1100" dirty="0"/>
              <a:t>What seemed impossible is now commonplace. We </a:t>
            </a:r>
            <a:r>
              <a:rPr lang="en-US" sz="1100" b="1" dirty="0"/>
              <a:t>talk to our devices</a:t>
            </a:r>
            <a:r>
              <a:rPr lang="en-US" sz="1100" dirty="0"/>
              <a:t>, we trust self-driving cars. </a:t>
            </a:r>
            <a:r>
              <a:rPr lang="en-US" sz="1100" b="1" dirty="0"/>
              <a:t>When technology is fully developed</a:t>
            </a:r>
            <a:r>
              <a:rPr lang="en-US" sz="1100" dirty="0"/>
              <a:t>, it eases into the background.</a:t>
            </a:r>
          </a:p>
          <a:p>
            <a:endParaRPr lang="en-US" sz="1100" dirty="0"/>
          </a:p>
          <a:p>
            <a:r>
              <a:rPr lang="en-US" sz="1100" dirty="0"/>
              <a:t>Today, I am going to discuss </a:t>
            </a:r>
            <a:r>
              <a:rPr lang="en-US" sz="1100" b="1" dirty="0"/>
              <a:t>how HPE has evolved</a:t>
            </a:r>
            <a:r>
              <a:rPr lang="en-US" sz="1100" dirty="0"/>
              <a:t> Infrastructure Management using Artificial Intelligence, a product we developed called </a:t>
            </a:r>
            <a:r>
              <a:rPr lang="en-US" sz="1100" dirty="0" err="1"/>
              <a:t>InfoSight</a:t>
            </a:r>
            <a:r>
              <a:rPr lang="en-US" sz="1100" dirty="0"/>
              <a:t>.</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Before, we dive into </a:t>
            </a:r>
            <a:r>
              <a:rPr lang="en-US" sz="1100" dirty="0" err="1"/>
              <a:t>InfoSight</a:t>
            </a:r>
            <a:r>
              <a:rPr lang="en-US" sz="1100" dirty="0"/>
              <a:t>. How has the field of AI evolved? What Powered this AI revolution? There are </a:t>
            </a:r>
            <a:r>
              <a:rPr lang="en-US" sz="1100" b="1" i="0" kern="1200" dirty="0">
                <a:solidFill>
                  <a:schemeClr val="tx1"/>
                </a:solidFill>
                <a:effectLst/>
                <a:latin typeface="MetricHPE" panose="020B0503030202060203" pitchFamily="34" charset="0"/>
                <a:ea typeface="+mn-ea"/>
                <a:cs typeface="+mn-cs"/>
              </a:rPr>
              <a:t>two reasons </a:t>
            </a:r>
            <a:r>
              <a:rPr lang="en-US" sz="1100" b="0" i="0" kern="1200" dirty="0">
                <a:solidFill>
                  <a:schemeClr val="tx1"/>
                </a:solidFill>
                <a:effectLst/>
                <a:latin typeface="MetricHPE" panose="020B0503030202060203" pitchFamily="34" charset="0"/>
                <a:ea typeface="+mn-ea"/>
                <a:cs typeface="+mn-cs"/>
              </a:rPr>
              <a:t>that allowed us to break out from the AI winter and incorporate AI into our businesses and our daily lives. </a:t>
            </a:r>
            <a:endParaRPr lang="en-US" sz="110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GB" dirty="0"/>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7</a:t>
            </a:fld>
            <a:endParaRPr lang="en-US"/>
          </a:p>
        </p:txBody>
      </p:sp>
    </p:spTree>
    <p:extLst>
      <p:ext uri="{BB962C8B-B14F-4D97-AF65-F5344CB8AC3E}">
        <p14:creationId xmlns:p14="http://schemas.microsoft.com/office/powerpoint/2010/main" val="256125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GB" sz="1200" dirty="0"/>
              <a:t>And that is why we created </a:t>
            </a:r>
            <a:r>
              <a:rPr lang="en-GB" sz="1200" dirty="0" err="1"/>
              <a:t>InfoSight</a:t>
            </a:r>
            <a:r>
              <a:rPr lang="en-GB" sz="1200" dirty="0"/>
              <a:t>. AI-driven operations for infrastructure management. </a:t>
            </a:r>
          </a:p>
          <a:p>
            <a:endParaRPr lang="en-GB" sz="1200" dirty="0"/>
          </a:p>
          <a:p>
            <a:r>
              <a:rPr lang="en-GB" sz="1200" dirty="0" err="1"/>
              <a:t>InfoSight</a:t>
            </a:r>
            <a:r>
              <a:rPr lang="en-GB" sz="1200" dirty="0"/>
              <a:t> follows the same sense, think, act, and learn </a:t>
            </a:r>
            <a:r>
              <a:rPr lang="en-GB" sz="1200" b="1" dirty="0"/>
              <a:t>structure</a:t>
            </a:r>
            <a:r>
              <a:rPr lang="en-GB" sz="1200" dirty="0"/>
              <a:t>.</a:t>
            </a:r>
          </a:p>
          <a:p>
            <a:endParaRPr lang="en-GB" sz="1200" dirty="0"/>
          </a:p>
          <a:p>
            <a:r>
              <a:rPr lang="en-GB" sz="1200" dirty="0"/>
              <a:t>We began the </a:t>
            </a:r>
            <a:r>
              <a:rPr lang="en-US" sz="1100" kern="1200" dirty="0">
                <a:solidFill>
                  <a:schemeClr val="tx1"/>
                </a:solidFill>
                <a:effectLst/>
                <a:latin typeface="MetricHPE" panose="020B0503030202060203" pitchFamily="34" charset="0"/>
                <a:ea typeface="+mn-ea"/>
                <a:cs typeface="+mn-cs"/>
              </a:rPr>
              <a:t>AI journey over a decade ago by collecting data and building sensors into our infrastructure.</a:t>
            </a:r>
          </a:p>
          <a:p>
            <a:endParaRPr lang="en-US" sz="1100" kern="1200" dirty="0">
              <a:solidFill>
                <a:schemeClr val="tx1"/>
              </a:solidFill>
              <a:effectLst/>
              <a:latin typeface="MetricHPE" panose="020B0503030202060203" pitchFamily="34" charset="0"/>
              <a:ea typeface="+mn-ea"/>
              <a:cs typeface="+mn-cs"/>
            </a:endParaRPr>
          </a:p>
          <a:p>
            <a:r>
              <a:rPr lang="en-US" sz="1100" kern="1200" dirty="0">
                <a:solidFill>
                  <a:schemeClr val="tx1"/>
                </a:solidFill>
                <a:effectLst/>
                <a:latin typeface="MetricHPE" panose="020B0503030202060203" pitchFamily="34" charset="0"/>
                <a:ea typeface="+mn-ea"/>
                <a:cs typeface="+mn-cs"/>
              </a:rPr>
              <a:t>Our goal is to </a:t>
            </a:r>
            <a:r>
              <a:rPr lang="en-US" sz="1100" b="1" kern="1200" dirty="0">
                <a:solidFill>
                  <a:schemeClr val="tx1"/>
                </a:solidFill>
                <a:effectLst/>
                <a:latin typeface="MetricHPE" panose="020B0503030202060203" pitchFamily="34" charset="0"/>
                <a:ea typeface="+mn-ea"/>
                <a:cs typeface="+mn-cs"/>
              </a:rPr>
              <a:t>simplify</a:t>
            </a:r>
            <a:r>
              <a:rPr lang="en-US" sz="1100" kern="1200" dirty="0">
                <a:solidFill>
                  <a:schemeClr val="tx1"/>
                </a:solidFill>
                <a:effectLst/>
                <a:latin typeface="MetricHPE" panose="020B0503030202060203" pitchFamily="34" charset="0"/>
                <a:ea typeface="+mn-ea"/>
                <a:cs typeface="+mn-cs"/>
              </a:rPr>
              <a:t> IT operations so that your business can </a:t>
            </a:r>
            <a:r>
              <a:rPr lang="en-US" sz="1100" b="1" kern="1200" dirty="0">
                <a:solidFill>
                  <a:schemeClr val="tx1"/>
                </a:solidFill>
                <a:effectLst/>
                <a:latin typeface="MetricHPE" panose="020B0503030202060203" pitchFamily="34" charset="0"/>
                <a:ea typeface="+mn-ea"/>
                <a:cs typeface="+mn-cs"/>
              </a:rPr>
              <a:t>speed up the innovation cycle</a:t>
            </a:r>
            <a:r>
              <a:rPr lang="en-US" sz="1100" kern="1200" dirty="0">
                <a:solidFill>
                  <a:schemeClr val="tx1"/>
                </a:solidFill>
                <a:effectLst/>
                <a:latin typeface="MetricHPE" panose="020B0503030202060203" pitchFamily="34" charset="0"/>
                <a:ea typeface="+mn-ea"/>
                <a:cs typeface="+mn-cs"/>
              </a:rPr>
              <a:t>.</a:t>
            </a:r>
            <a:endParaRPr lang="en-GB" sz="1100" dirty="0"/>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8</a:t>
            </a:fld>
            <a:endParaRPr lang="en-US"/>
          </a:p>
        </p:txBody>
      </p:sp>
    </p:spTree>
    <p:extLst>
      <p:ext uri="{BB962C8B-B14F-4D97-AF65-F5344CB8AC3E}">
        <p14:creationId xmlns:p14="http://schemas.microsoft.com/office/powerpoint/2010/main" val="1843362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417513"/>
            <a:ext cx="5014913" cy="2820987"/>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200" dirty="0"/>
              <a:t>I spoke about the value of data earlier. Data is the foundation to executing on the vision of autonomous infrastructure.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200" b="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200" b="0" dirty="0"/>
              <a:t>We built sensors into our systems over a decade ago - We didn’t just </a:t>
            </a:r>
            <a:r>
              <a:rPr lang="en-US" sz="1200" b="1" dirty="0"/>
              <a:t>focus</a:t>
            </a:r>
            <a:r>
              <a:rPr lang="en-US" sz="1200" b="0" dirty="0"/>
              <a:t> on </a:t>
            </a:r>
            <a:r>
              <a:rPr lang="en-US" sz="1200" b="1" dirty="0"/>
              <a:t>storage</a:t>
            </a:r>
            <a:r>
              <a:rPr lang="en-US" sz="1200" b="0" dirty="0"/>
              <a:t>, but across the </a:t>
            </a:r>
            <a:r>
              <a:rPr lang="en-US" sz="1200" b="1" dirty="0"/>
              <a:t>entire</a:t>
            </a:r>
            <a:r>
              <a:rPr lang="en-US" sz="1200" b="0" dirty="0"/>
              <a:t> stack from storage to VM’s because infrastructure doesn’t operate in isolation.</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200" b="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200" dirty="0"/>
              <a:t>Every second, millions of integrated sensors are </a:t>
            </a:r>
            <a:r>
              <a:rPr lang="en-US" sz="1200" b="1" dirty="0"/>
              <a:t>capturing</a:t>
            </a:r>
            <a:r>
              <a:rPr lang="en-US" sz="1200" dirty="0"/>
              <a:t> and </a:t>
            </a:r>
            <a:r>
              <a:rPr lang="en-US" sz="1200" b="1" dirty="0"/>
              <a:t>analyzing</a:t>
            </a:r>
            <a:r>
              <a:rPr lang="en-US" sz="1200" dirty="0"/>
              <a:t> the state of IT systems </a:t>
            </a:r>
            <a:r>
              <a:rPr lang="en-GB" sz="1200" dirty="0"/>
              <a:t>and the</a:t>
            </a:r>
            <a:r>
              <a:rPr lang="en-US" sz="1200" dirty="0"/>
              <a:t> </a:t>
            </a:r>
            <a:r>
              <a:rPr lang="en-US" sz="1200" b="1" dirty="0"/>
              <a:t>surrounding</a:t>
            </a:r>
            <a:r>
              <a:rPr lang="en-US" sz="1200" dirty="0"/>
              <a:t> </a:t>
            </a:r>
            <a:r>
              <a:rPr lang="en-US" sz="1200" b="1" dirty="0"/>
              <a:t>Infrastructure</a:t>
            </a:r>
            <a:r>
              <a:rPr lang="en-US" sz="1200" dirty="0"/>
              <a:t> and sending this data back to our our </a:t>
            </a:r>
            <a:r>
              <a:rPr lang="en-US" sz="1200" b="1" dirty="0"/>
              <a:t>global</a:t>
            </a:r>
            <a:r>
              <a:rPr lang="en-US" sz="1200" dirty="0"/>
              <a:t> </a:t>
            </a:r>
            <a:r>
              <a:rPr lang="en-US" sz="1200" b="1" dirty="0"/>
              <a:t>install</a:t>
            </a:r>
            <a:r>
              <a:rPr lang="en-US" sz="1200" dirty="0"/>
              <a:t> </a:t>
            </a:r>
            <a:r>
              <a:rPr lang="en-US" sz="1200" b="1" dirty="0"/>
              <a:t>base</a:t>
            </a:r>
            <a:r>
              <a:rPr lang="en-US" sz="1200" dirty="0"/>
              <a:t> – which has over </a:t>
            </a:r>
            <a:r>
              <a:rPr lang="en-US" sz="1200" b="1" dirty="0"/>
              <a:t>300 trillion sensor data point</a:t>
            </a:r>
            <a:r>
              <a:rPr lang="en-US" sz="1200" dirty="0"/>
              <a:t>.</a:t>
            </a:r>
            <a:endParaRPr lang="en-US" sz="1200" b="0" dirty="0"/>
          </a:p>
          <a:p>
            <a:endParaRPr lang="en-US" sz="120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200" b="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200" b="0" dirty="0"/>
          </a:p>
          <a:p>
            <a:endParaRPr lang="en-GB" dirty="0"/>
          </a:p>
        </p:txBody>
      </p:sp>
      <p:sp>
        <p:nvSpPr>
          <p:cNvPr id="4" name="Slide Number Placeholder 3"/>
          <p:cNvSpPr>
            <a:spLocks noGrp="1"/>
          </p:cNvSpPr>
          <p:nvPr>
            <p:ph type="sldNum" sz="quarter" idx="5"/>
          </p:nvPr>
        </p:nvSpPr>
        <p:spPr/>
        <p:txBody>
          <a:bodyPr/>
          <a:lstStyle/>
          <a:p>
            <a:pPr>
              <a:defRPr/>
            </a:pPr>
            <a:fld id="{5BFEAE42-E3FE-4405-B7FC-4425D05B92A0}" type="slidenum">
              <a:rPr lang="en-US" sz="1100" smtClean="0">
                <a:solidFill>
                  <a:prstClr val="black"/>
                </a:solidFill>
                <a:latin typeface="MetricHPE" panose="020B0503030202060203" pitchFamily="34" charset="0"/>
              </a:rPr>
              <a:pPr>
                <a:defRPr/>
              </a:pPr>
              <a:t>9</a:t>
            </a:fld>
            <a:endParaRPr lang="en-US" sz="1100" dirty="0">
              <a:solidFill>
                <a:prstClr val="black"/>
              </a:solidFill>
              <a:latin typeface="MetricHPE" panose="020B0503030202060203" pitchFamily="34" charset="0"/>
            </a:endParaRPr>
          </a:p>
        </p:txBody>
      </p:sp>
    </p:spTree>
    <p:extLst>
      <p:ext uri="{BB962C8B-B14F-4D97-AF65-F5344CB8AC3E}">
        <p14:creationId xmlns:p14="http://schemas.microsoft.com/office/powerpoint/2010/main" val="148429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AE154D8-D6EE-496F-9EE6-0E66FE96A815}" type="datetime4">
              <a:rPr lang="en-US" smtClean="0"/>
              <a:t>October 21, 2019</a:t>
            </a:fld>
            <a:endParaRPr dirty="0"/>
          </a:p>
        </p:txBody>
      </p:sp>
      <p:sp>
        <p:nvSpPr>
          <p:cNvPr id="4" name="Footer Placeholder 3"/>
          <p:cNvSpPr>
            <a:spLocks noGrp="1"/>
          </p:cNvSpPr>
          <p:nvPr>
            <p:ph type="ftr" sz="quarter" idx="11"/>
          </p:nvPr>
        </p:nvSpPr>
        <p:spPr/>
        <p:txBody>
          <a:bodyPr/>
          <a:lstStyle/>
          <a:p>
            <a:r>
              <a:rPr lang="en-US" smtClean="0"/>
              <a:t>For HPE and Channel Partner internal use only</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1D6480F5-FB2A-48C3-A3E9-A4D3A0A9E23F}" type="datetime4">
              <a:rPr lang="en-US" smtClean="0"/>
              <a:t>October 21, 2019</a:t>
            </a:fld>
            <a:endParaRPr dirty="0"/>
          </a:p>
        </p:txBody>
      </p:sp>
      <p:sp>
        <p:nvSpPr>
          <p:cNvPr id="4" name="Footer Placeholder 3"/>
          <p:cNvSpPr>
            <a:spLocks noGrp="1"/>
          </p:cNvSpPr>
          <p:nvPr>
            <p:ph type="ftr" sz="quarter" idx="11"/>
          </p:nvPr>
        </p:nvSpPr>
        <p:spPr/>
        <p:txBody>
          <a:bodyPr/>
          <a:lstStyle/>
          <a:p>
            <a:r>
              <a:rPr lang="en-US" smtClean="0"/>
              <a:t>For HPE and Channel Partner internal use only</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DE20A-9F9A-47DC-813F-DEB64D33F5AE}" type="datetime4">
              <a:rPr lang="en-US" smtClean="0"/>
              <a:t>October 21, 2019</a:t>
            </a:fld>
            <a:endParaRPr dirty="0"/>
          </a:p>
        </p:txBody>
      </p:sp>
      <p:sp>
        <p:nvSpPr>
          <p:cNvPr id="3" name="Footer Placeholder 2"/>
          <p:cNvSpPr>
            <a:spLocks noGrp="1"/>
          </p:cNvSpPr>
          <p:nvPr>
            <p:ph type="ftr" sz="quarter" idx="11"/>
          </p:nvPr>
        </p:nvSpPr>
        <p:spPr/>
        <p:txBody>
          <a:bodyPr/>
          <a:lstStyle/>
          <a:p>
            <a:r>
              <a:rPr lang="en-US" smtClean="0"/>
              <a:t>For HPE and Channel Partner internal use only</a:t>
            </a:r>
            <a:endParaRPr dirty="0"/>
          </a:p>
        </p:txBody>
      </p:sp>
      <p:sp>
        <p:nvSpPr>
          <p:cNvPr id="4" name="Slide Number Placeholder 3"/>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9" name="Date Placeholder 8"/>
          <p:cNvSpPr>
            <a:spLocks noGrp="1"/>
          </p:cNvSpPr>
          <p:nvPr>
            <p:ph type="dt" sz="half" idx="15"/>
          </p:nvPr>
        </p:nvSpPr>
        <p:spPr/>
        <p:txBody>
          <a:bodyPr/>
          <a:lstStyle/>
          <a:p>
            <a:fld id="{8934C566-BBB6-4392-B531-ABF42AB7EBA7}" type="datetime4">
              <a:rPr lang="en-US" smtClean="0"/>
              <a:t>October 21, 2019</a:t>
            </a:fld>
            <a:endParaRPr dirty="0"/>
          </a:p>
        </p:txBody>
      </p:sp>
      <p:sp>
        <p:nvSpPr>
          <p:cNvPr id="12" name="Footer Placeholder 11"/>
          <p:cNvSpPr>
            <a:spLocks noGrp="1"/>
          </p:cNvSpPr>
          <p:nvPr>
            <p:ph type="ftr" sz="quarter" idx="16"/>
          </p:nvPr>
        </p:nvSpPr>
        <p:spPr/>
        <p:txBody>
          <a:bodyPr/>
          <a:lstStyle/>
          <a:p>
            <a:r>
              <a:rPr lang="en-US" smtClean="0"/>
              <a:t>For HPE and Channel Partner internal use only</a:t>
            </a:r>
            <a:endParaRPr dirty="0"/>
          </a:p>
        </p:txBody>
      </p:sp>
      <p:sp>
        <p:nvSpPr>
          <p:cNvPr id="13" name="Slide Number Placeholder 12"/>
          <p:cNvSpPr>
            <a:spLocks noGrp="1"/>
          </p:cNvSpPr>
          <p:nvPr>
            <p:ph type="sldNum" sz="quarter" idx="17"/>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4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Rectangle 122"/>
          <p:cNvSpPr>
            <a:spLocks noGrp="1" noChangeArrowheads="1"/>
          </p:cNvSpPr>
          <p:nvPr>
            <p:ph idx="1"/>
          </p:nvPr>
        </p:nvSpPr>
        <p:spPr bwMode="gray">
          <a:xfrm>
            <a:off x="732367" y="1778001"/>
            <a:ext cx="11167533" cy="4346575"/>
          </a:xfrm>
          <a:prstGeom prst="rect">
            <a:avLst/>
          </a:prstGeom>
          <a:noFill/>
          <a:ln w="9525">
            <a:noFill/>
            <a:miter lim="800000"/>
            <a:headEnd/>
            <a:tailEnd/>
          </a:ln>
        </p:spPr>
        <p:txBody>
          <a:bodyPr/>
          <a:lstStyle/>
          <a:p>
            <a:pPr lvl="0"/>
            <a:r>
              <a:rPr lang="en-US" dirty="0" err="1"/>
              <a:t>Erste</a:t>
            </a:r>
            <a:r>
              <a:rPr lang="en-US" dirty="0"/>
              <a:t> </a:t>
            </a:r>
            <a:r>
              <a:rPr lang="en-US" dirty="0" err="1"/>
              <a:t>Ebene</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a:t> </a:t>
            </a:r>
            <a:r>
              <a:rPr lang="en-US" dirty="0" err="1"/>
              <a:t>Fünfte</a:t>
            </a:r>
            <a:r>
              <a:rPr lang="en-US" dirty="0"/>
              <a:t> </a:t>
            </a:r>
            <a:r>
              <a:rPr lang="en-US" dirty="0" err="1"/>
              <a:t>Ebene</a:t>
            </a:r>
            <a:endParaRPr lang="en-US" dirty="0"/>
          </a:p>
        </p:txBody>
      </p:sp>
      <p:sp>
        <p:nvSpPr>
          <p:cNvPr id="5" name="Rectangle 21"/>
          <p:cNvSpPr>
            <a:spLocks noGrp="1" noChangeArrowheads="1"/>
          </p:cNvSpPr>
          <p:nvPr>
            <p:ph type="sldNum" sz="quarter" idx="10"/>
            <p:custDataLst>
              <p:tags r:id="rId1"/>
            </p:custDataLst>
          </p:nvPr>
        </p:nvSpPr>
        <p:spPr>
          <a:xfrm>
            <a:off x="10752667" y="6627814"/>
            <a:ext cx="1151467" cy="179387"/>
          </a:xfrm>
          <a:prstGeom prst="rect">
            <a:avLst/>
          </a:prstGeom>
          <a:ln/>
        </p:spPr>
        <p:txBody>
          <a:bodyPr/>
          <a:lstStyle>
            <a:lvl1pPr>
              <a:defRPr/>
            </a:lvl1pPr>
          </a:lstStyle>
          <a:p>
            <a:fld id="{C96953B4-EC03-4108-B459-07AD1C15FA64}" type="slidenum">
              <a:rPr lang="en-US">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171562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solidFill>
          <a:srgbClr val="42556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B09FBCCA-FE95-4678-9856-41E97FD663DB}"/>
              </a:ext>
            </a:extLst>
          </p:cNvPr>
          <p:cNvSpPr/>
          <p:nvPr userDrawn="1"/>
        </p:nvSpPr>
        <p:spPr bwMode="ltGray">
          <a:xfrm rot="16200000">
            <a:off x="3771900" y="-1562100"/>
            <a:ext cx="4648200" cy="12192000"/>
          </a:xfrm>
          <a:prstGeom prst="rect">
            <a:avLst/>
          </a:prstGeom>
          <a:gradFill flip="none" rotWithShape="1">
            <a:gsLst>
              <a:gs pos="0">
                <a:srgbClr val="0F1F27">
                  <a:alpha val="73000"/>
                </a:srgbClr>
              </a:gs>
              <a:gs pos="50000">
                <a:srgbClr val="0F1F27">
                  <a:alpha val="52000"/>
                </a:srgbClr>
              </a:gs>
              <a:gs pos="100000">
                <a:srgbClr val="0F1F27">
                  <a:alpha val="0"/>
                </a:srgbClr>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6" name="Rectangle 5">
            <a:extLst>
              <a:ext uri="{FF2B5EF4-FFF2-40B4-BE49-F238E27FC236}">
                <a16:creationId xmlns="" xmlns:a16="http://schemas.microsoft.com/office/drawing/2014/main" id="{69917DA3-11FA-4C39-8F84-9F4FCF57D0FE}"/>
              </a:ext>
            </a:extLst>
          </p:cNvPr>
          <p:cNvSpPr/>
          <p:nvPr userDrawn="1"/>
        </p:nvSpPr>
        <p:spPr bwMode="ltGray">
          <a:xfrm>
            <a:off x="-1" y="0"/>
            <a:ext cx="10728252" cy="6858000"/>
          </a:xfrm>
          <a:prstGeom prst="rect">
            <a:avLst/>
          </a:prstGeom>
          <a:gradFill flip="none" rotWithShape="1">
            <a:gsLst>
              <a:gs pos="0">
                <a:srgbClr val="0F1F27">
                  <a:alpha val="73000"/>
                </a:srgbClr>
              </a:gs>
              <a:gs pos="50000">
                <a:srgbClr val="0F1F27">
                  <a:alpha val="52000"/>
                </a:srgbClr>
              </a:gs>
              <a:gs pos="100000">
                <a:srgbClr val="0F1F27">
                  <a:alpha val="0"/>
                </a:srgbClr>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11" name="Title 4"/>
          <p:cNvSpPr>
            <a:spLocks noGrp="1"/>
          </p:cNvSpPr>
          <p:nvPr>
            <p:ph type="title" hasCustomPrompt="1"/>
          </p:nvPr>
        </p:nvSpPr>
        <p:spPr>
          <a:xfrm>
            <a:off x="610392" y="2939592"/>
            <a:ext cx="8838407"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844592"/>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grpSp>
        <p:nvGrpSpPr>
          <p:cNvPr id="8" name="Group 7">
            <a:extLst>
              <a:ext uri="{FF2B5EF4-FFF2-40B4-BE49-F238E27FC236}">
                <a16:creationId xmlns="" xmlns:a16="http://schemas.microsoft.com/office/drawing/2014/main" id="{60B34575-27F0-40E5-B9B8-9D5E796889CA}"/>
              </a:ext>
            </a:extLst>
          </p:cNvPr>
          <p:cNvGrpSpPr/>
          <p:nvPr userDrawn="1"/>
        </p:nvGrpSpPr>
        <p:grpSpPr>
          <a:xfrm>
            <a:off x="609600" y="456997"/>
            <a:ext cx="3027151" cy="1219403"/>
            <a:chOff x="3578225" y="1146175"/>
            <a:chExt cx="5038725" cy="2111375"/>
          </a:xfrm>
        </p:grpSpPr>
        <p:sp>
          <p:nvSpPr>
            <p:cNvPr id="9" name="Freeform 5">
              <a:extLst>
                <a:ext uri="{FF2B5EF4-FFF2-40B4-BE49-F238E27FC236}">
                  <a16:creationId xmlns="" xmlns:a16="http://schemas.microsoft.com/office/drawing/2014/main" id="{D849355A-8C07-42D4-A7FD-A6CEAAFB22B9}"/>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kern="0" dirty="0">
                <a:solidFill>
                  <a:prstClr val="black"/>
                </a:solidFill>
              </a:endParaRPr>
            </a:p>
          </p:txBody>
        </p:sp>
        <p:sp>
          <p:nvSpPr>
            <p:cNvPr id="12" name="Freeform 6">
              <a:extLst>
                <a:ext uri="{FF2B5EF4-FFF2-40B4-BE49-F238E27FC236}">
                  <a16:creationId xmlns="" xmlns:a16="http://schemas.microsoft.com/office/drawing/2014/main" id="{F9567771-6258-48C2-98AE-E784E1E990D1}"/>
                </a:ext>
              </a:extLst>
            </p:cNvPr>
            <p:cNvSpPr>
              <a:spLocks noEditPoints="1"/>
            </p:cNvSpPr>
            <p:nvPr/>
          </p:nvSpPr>
          <p:spPr bwMode="auto">
            <a:xfrm>
              <a:off x="3578225" y="1968499"/>
              <a:ext cx="5038725" cy="1289051"/>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kern="0" dirty="0">
                <a:solidFill>
                  <a:prstClr val="white"/>
                </a:solidFill>
              </a:endParaRPr>
            </a:p>
          </p:txBody>
        </p:sp>
      </p:grpSp>
    </p:spTree>
    <p:extLst>
      <p:ext uri="{BB962C8B-B14F-4D97-AF65-F5344CB8AC3E}">
        <p14:creationId xmlns:p14="http://schemas.microsoft.com/office/powerpoint/2010/main" val="3522220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2815772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4023224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2304041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2579F-7A0B-44E4-961E-1FCFE5EAB149}" type="datetime4">
              <a:rPr lang="en-US" smtClean="0"/>
              <a:t>October 21, 2019</a:t>
            </a:fld>
            <a:endParaRPr dirty="0"/>
          </a:p>
        </p:txBody>
      </p:sp>
      <p:sp>
        <p:nvSpPr>
          <p:cNvPr id="5" name="Footer Placeholder 4"/>
          <p:cNvSpPr>
            <a:spLocks noGrp="1"/>
          </p:cNvSpPr>
          <p:nvPr>
            <p:ph type="ftr" sz="quarter" idx="11"/>
          </p:nvPr>
        </p:nvSpPr>
        <p:spPr/>
        <p:txBody>
          <a:bodyPr/>
          <a:lstStyle/>
          <a:p>
            <a:r>
              <a:rPr lang="en-US"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211463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r>
              <a:rPr lang="en-US">
                <a:solidFill>
                  <a:prstClr val="black"/>
                </a:solidFill>
              </a:rPr>
              <a:t>a00074731enw</a:t>
            </a:r>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55707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3575696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3893982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770093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3705121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1787857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r>
              <a:rPr lang="en-US">
                <a:solidFill>
                  <a:prstClr val="black"/>
                </a:solidFill>
              </a:rPr>
              <a:t>a00074731enw</a:t>
            </a:r>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83883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505712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224094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6566C-C8A8-4283-97EE-517FA5C8C136}" type="datetime4">
              <a:rPr lang="en-US" smtClean="0"/>
              <a:t>October 21, 2019</a:t>
            </a:fld>
            <a:endParaRPr dirty="0"/>
          </a:p>
        </p:txBody>
      </p:sp>
      <p:sp>
        <p:nvSpPr>
          <p:cNvPr id="5" name="Footer Placeholder 4"/>
          <p:cNvSpPr>
            <a:spLocks noGrp="1"/>
          </p:cNvSpPr>
          <p:nvPr>
            <p:ph type="ftr" sz="quarter" idx="11"/>
          </p:nvPr>
        </p:nvSpPr>
        <p:spPr/>
        <p:txBody>
          <a:bodyPr/>
          <a:lstStyle/>
          <a:p>
            <a:r>
              <a:rPr lang="en-US"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346125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3086665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1497109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r>
              <a:rPr lang="en-US">
                <a:solidFill>
                  <a:prstClr val="black"/>
                </a:solidFill>
              </a:rPr>
              <a:t>a00074731enw</a:t>
            </a:r>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90835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149512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6538346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25897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2083036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1782676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r>
              <a:rPr lang="en-US">
                <a:solidFill>
                  <a:prstClr val="black"/>
                </a:solidFill>
              </a:rPr>
              <a:t>a00074731enw</a:t>
            </a:r>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29746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B4AFACCC-8361-4041-86BE-BBEAAAE86DAD}" type="datetime4">
              <a:rPr lang="en-US" smtClean="0"/>
              <a:t>October 21, 2019</a:t>
            </a:fld>
            <a:endParaRPr dirty="0"/>
          </a:p>
        </p:txBody>
      </p:sp>
      <p:sp>
        <p:nvSpPr>
          <p:cNvPr id="4" name="Footer Placeholder 3"/>
          <p:cNvSpPr>
            <a:spLocks noGrp="1"/>
          </p:cNvSpPr>
          <p:nvPr>
            <p:ph type="ftr" sz="quarter" idx="11"/>
          </p:nvPr>
        </p:nvSpPr>
        <p:spPr/>
        <p:txBody>
          <a:bodyPr/>
          <a:lstStyle/>
          <a:p>
            <a:r>
              <a:rPr lang="en-US" smtClean="0"/>
              <a:t>For HPE and Channel Partner internal use only</a:t>
            </a:r>
            <a:endParaRPr dirty="0"/>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FAA34A7-03EE-4772-84A8-3A31334B1BB5}"/>
              </a:ext>
            </a:extLst>
          </p:cNvPr>
          <p:cNvGrpSpPr/>
          <p:nvPr userDrawn="1"/>
        </p:nvGrpSpPr>
        <p:grpSpPr>
          <a:xfrm>
            <a:off x="610272" y="6248401"/>
            <a:ext cx="969471" cy="390524"/>
            <a:chOff x="3578225" y="1146175"/>
            <a:chExt cx="5038725" cy="2111375"/>
          </a:xfrm>
        </p:grpSpPr>
        <p:sp>
          <p:nvSpPr>
            <p:cNvPr id="8" name="Freeform 5">
              <a:extLst>
                <a:ext uri="{FF2B5EF4-FFF2-40B4-BE49-F238E27FC236}">
                  <a16:creationId xmlns="" xmlns:a16="http://schemas.microsoft.com/office/drawing/2014/main" id="{5ED5B9C3-FDF5-49D2-9FB7-304757D2F76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9" name="Freeform 6">
              <a:extLst>
                <a:ext uri="{FF2B5EF4-FFF2-40B4-BE49-F238E27FC236}">
                  <a16:creationId xmlns="" xmlns:a16="http://schemas.microsoft.com/office/drawing/2014/main" id="{6BE9B190-43AB-43BF-B089-A854FCED6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Tree>
    <p:extLst>
      <p:ext uri="{BB962C8B-B14F-4D97-AF65-F5344CB8AC3E}">
        <p14:creationId xmlns:p14="http://schemas.microsoft.com/office/powerpoint/2010/main" val="10371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19A5C4BF-D27D-4D15-83EB-76DCD11AEB17}" type="datetime4">
              <a:rPr lang="en-US" smtClean="0"/>
              <a:t>October 21, 2019</a:t>
            </a:fld>
            <a:endParaRPr dirty="0"/>
          </a:p>
        </p:txBody>
      </p:sp>
      <p:sp>
        <p:nvSpPr>
          <p:cNvPr id="4" name="Footer Placeholder 3"/>
          <p:cNvSpPr>
            <a:spLocks noGrp="1"/>
          </p:cNvSpPr>
          <p:nvPr>
            <p:ph type="ftr" sz="quarter" idx="11"/>
          </p:nvPr>
        </p:nvSpPr>
        <p:spPr/>
        <p:txBody>
          <a:bodyPr/>
          <a:lstStyle/>
          <a:p>
            <a:r>
              <a:rPr lang="en-US" smtClean="0"/>
              <a:t>For HPE and Channel Partner internal use only</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spTree>
    <p:extLst>
      <p:ext uri="{BB962C8B-B14F-4D97-AF65-F5344CB8AC3E}">
        <p14:creationId xmlns:p14="http://schemas.microsoft.com/office/powerpoint/2010/main" val="1625641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476700D5-88E9-4250-BA91-B1E5C85DA347}" type="datetime4">
              <a:rPr lang="en-US" smtClean="0"/>
              <a:t>October 21, 2019</a:t>
            </a:fld>
            <a:endParaRPr dirty="0"/>
          </a:p>
        </p:txBody>
      </p:sp>
      <p:sp>
        <p:nvSpPr>
          <p:cNvPr id="4" name="Footer Placeholder 3"/>
          <p:cNvSpPr>
            <a:spLocks noGrp="1"/>
          </p:cNvSpPr>
          <p:nvPr>
            <p:ph type="ftr" sz="quarter" idx="11"/>
          </p:nvPr>
        </p:nvSpPr>
        <p:spPr/>
        <p:txBody>
          <a:bodyPr/>
          <a:lstStyle/>
          <a:p>
            <a:r>
              <a:rPr lang="en-US" smtClean="0"/>
              <a:t>For HPE and Channel Partner internal use only</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dirty="0"/>
          </a:p>
        </p:txBody>
      </p:sp>
    </p:spTree>
    <p:extLst>
      <p:ext uri="{BB962C8B-B14F-4D97-AF65-F5344CB8AC3E}">
        <p14:creationId xmlns:p14="http://schemas.microsoft.com/office/powerpoint/2010/main" val="3364303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7BFAC058-0E7D-40A4-BC44-2654F41F25F5}" type="datetime4">
              <a:rPr lang="en-US" smtClean="0"/>
              <a:t>October 21, 2019</a:t>
            </a:fld>
            <a:endParaRPr dirty="0"/>
          </a:p>
        </p:txBody>
      </p:sp>
      <p:sp>
        <p:nvSpPr>
          <p:cNvPr id="8" name="Footer Placeholder 7"/>
          <p:cNvSpPr>
            <a:spLocks noGrp="1"/>
          </p:cNvSpPr>
          <p:nvPr>
            <p:ph type="ftr" sz="quarter" idx="11"/>
          </p:nvPr>
        </p:nvSpPr>
        <p:spPr/>
        <p:txBody>
          <a:bodyPr/>
          <a:lstStyle/>
          <a:p>
            <a:r>
              <a:rPr lang="en-US" smtClean="0"/>
              <a:t>For HPE and Channel Partner internal use only</a:t>
            </a:r>
            <a:endParaRPr dirty="0"/>
          </a:p>
        </p:txBody>
      </p:sp>
      <p:sp>
        <p:nvSpPr>
          <p:cNvPr id="9" name="Slide Number Placeholder 8"/>
          <p:cNvSpPr>
            <a:spLocks noGrp="1"/>
          </p:cNvSpPr>
          <p:nvPr>
            <p:ph type="sldNum" sz="quarter" idx="12"/>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F7DCEF1-C5E4-4513-BAE8-4A33A78A89AD}" type="datetime4">
              <a:rPr lang="en-US" smtClean="0"/>
              <a:t>October 21, 2019</a:t>
            </a:fld>
            <a:endParaRPr dirty="0"/>
          </a:p>
        </p:txBody>
      </p:sp>
      <p:sp>
        <p:nvSpPr>
          <p:cNvPr id="5" name="Footer Placeholder 4"/>
          <p:cNvSpPr>
            <a:spLocks noGrp="1"/>
          </p:cNvSpPr>
          <p:nvPr>
            <p:ph type="ftr" sz="quarter" idx="11"/>
          </p:nvPr>
        </p:nvSpPr>
        <p:spPr/>
        <p:txBody>
          <a:bodyPr/>
          <a:lstStyle/>
          <a:p>
            <a:r>
              <a:rPr lang="en-US"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D5F70FB-F222-4167-91BC-3BDC264F9288}" type="datetime4">
              <a:rPr lang="en-US" smtClean="0"/>
              <a:t>October 21, 2019</a:t>
            </a:fld>
            <a:endParaRPr dirty="0"/>
          </a:p>
        </p:txBody>
      </p:sp>
      <p:sp>
        <p:nvSpPr>
          <p:cNvPr id="5" name="Footer Placeholder 4"/>
          <p:cNvSpPr>
            <a:spLocks noGrp="1"/>
          </p:cNvSpPr>
          <p:nvPr>
            <p:ph type="ftr" sz="quarter" idx="11"/>
          </p:nvPr>
        </p:nvSpPr>
        <p:spPr/>
        <p:txBody>
          <a:bodyPr/>
          <a:lstStyle/>
          <a:p>
            <a:r>
              <a:rPr lang="en-US"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A5188D95-3BB1-40B2-B265-D830F24AC7C4}" type="datetime4">
              <a:rPr lang="en-US" smtClean="0"/>
              <a:t>October 21, 2019</a:t>
            </a:fld>
            <a:endParaRPr dirty="0"/>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smtClean="0"/>
              <a:t>For HPE and Channel Partner internal use only</a:t>
            </a:r>
            <a:endParaRPr dirty="0"/>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1" r:id="rId3"/>
    <p:sldLayoutId id="2147483662" r:id="rId4"/>
    <p:sldLayoutId id="2147483664" r:id="rId5"/>
    <p:sldLayoutId id="2147483667" r:id="rId6"/>
    <p:sldLayoutId id="2147483650" r:id="rId7"/>
    <p:sldLayoutId id="2147483668" r:id="rId8"/>
    <p:sldLayoutId id="2147483669" r:id="rId9"/>
    <p:sldLayoutId id="2147483654" r:id="rId10"/>
    <p:sldLayoutId id="2147483679" r:id="rId11"/>
    <p:sldLayoutId id="2147483655" r:id="rId12"/>
    <p:sldLayoutId id="2147483678" r:id="rId13"/>
    <p:sldLayoutId id="2147483649" r:id="rId14"/>
    <p:sldLayoutId id="2147483683" r:id="rId15"/>
    <p:sldLayoutId id="214748368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userDrawn="1">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pPr>
              <a:defRPr/>
            </a:pPr>
            <a:r>
              <a:rPr lang="en-US">
                <a:solidFill>
                  <a:prstClr val="black"/>
                </a:solidFill>
              </a:rPr>
              <a:t>a00074731enw</a:t>
            </a:r>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pPr>
              <a:defRPr/>
            </a:pPr>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pPr>
              <a:defRPr/>
            </a:pPr>
            <a:fld id="{B016F8AB-BCEA-4347-8BA6-BE776009BC89}" type="slidenum">
              <a:rPr lang="en-US" smtClean="0">
                <a:solidFill>
                  <a:srgbClr val="5F7A76"/>
                </a:solidFill>
              </a:rPr>
              <a:pPr>
                <a:def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a:solidFill>
                  <a:prstClr val="black"/>
                </a:solidFill>
              </a:endParaRPr>
            </a:p>
          </p:txBody>
        </p:sp>
      </p:grpSp>
    </p:spTree>
    <p:extLst>
      <p:ext uri="{BB962C8B-B14F-4D97-AF65-F5344CB8AC3E}">
        <p14:creationId xmlns:p14="http://schemas.microsoft.com/office/powerpoint/2010/main" val="36744910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orient="horz" pos="2160">
          <p15:clr>
            <a:srgbClr val="F26B43"/>
          </p15:clr>
        </p15:guide>
        <p15:guide id="4294967295" pos="3840">
          <p15:clr>
            <a:srgbClr val="F26B43"/>
          </p15:clr>
        </p15:guide>
        <p15:guide id="4294967295" pos="384">
          <p15:clr>
            <a:srgbClr val="F26B43"/>
          </p15:clr>
        </p15:guide>
        <p15:guide id="4294967295" pos="7296">
          <p15:clr>
            <a:srgbClr val="F26B43"/>
          </p15:clr>
        </p15:guide>
        <p15:guide id="4294967295" orient="horz" pos="960">
          <p15:clr>
            <a:srgbClr val="F26B43"/>
          </p15:clr>
        </p15:guide>
        <p15:guide id="4294967295"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pPr>
              <a:defRPr/>
            </a:pPr>
            <a:r>
              <a:rPr lang="en-US">
                <a:solidFill>
                  <a:prstClr val="black"/>
                </a:solidFill>
              </a:rPr>
              <a:t>a00074731enw</a:t>
            </a:r>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pPr>
              <a:defRPr/>
            </a:pPr>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pPr>
              <a:defRPr/>
            </a:pPr>
            <a:fld id="{B016F8AB-BCEA-4347-8BA6-BE776009BC89}" type="slidenum">
              <a:rPr lang="en-US" smtClean="0">
                <a:solidFill>
                  <a:srgbClr val="5F7A76"/>
                </a:solidFill>
              </a:rPr>
              <a:pPr>
                <a:def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a:solidFill>
                  <a:prstClr val="black"/>
                </a:solidFill>
              </a:endParaRPr>
            </a:p>
          </p:txBody>
        </p:sp>
      </p:grpSp>
    </p:spTree>
    <p:extLst>
      <p:ext uri="{BB962C8B-B14F-4D97-AF65-F5344CB8AC3E}">
        <p14:creationId xmlns:p14="http://schemas.microsoft.com/office/powerpoint/2010/main" val="9294107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orient="horz" pos="2160">
          <p15:clr>
            <a:srgbClr val="F26B43"/>
          </p15:clr>
        </p15:guide>
        <p15:guide id="4294967295" pos="3840">
          <p15:clr>
            <a:srgbClr val="F26B43"/>
          </p15:clr>
        </p15:guide>
        <p15:guide id="4294967295" pos="384">
          <p15:clr>
            <a:srgbClr val="F26B43"/>
          </p15:clr>
        </p15:guide>
        <p15:guide id="4294967295" pos="7296">
          <p15:clr>
            <a:srgbClr val="F26B43"/>
          </p15:clr>
        </p15:guide>
        <p15:guide id="4294967295" orient="horz" pos="960">
          <p15:clr>
            <a:srgbClr val="F26B43"/>
          </p15:clr>
        </p15:guide>
        <p15:guide id="4294967295" orient="horz"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pPr>
              <a:defRPr/>
            </a:pPr>
            <a:r>
              <a:rPr lang="en-US">
                <a:solidFill>
                  <a:prstClr val="black"/>
                </a:solidFill>
              </a:rPr>
              <a:t>a00074731enw</a:t>
            </a:r>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pPr>
              <a:defRPr/>
            </a:pPr>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pPr>
              <a:defRPr/>
            </a:pPr>
            <a:fld id="{B016F8AB-BCEA-4347-8BA6-BE776009BC89}" type="slidenum">
              <a:rPr lang="en-US" smtClean="0">
                <a:solidFill>
                  <a:srgbClr val="5F7A76"/>
                </a:solidFill>
              </a:rPr>
              <a:pPr>
                <a:def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a:solidFill>
                  <a:prstClr val="black"/>
                </a:solidFill>
              </a:endParaRPr>
            </a:p>
          </p:txBody>
        </p:sp>
      </p:grpSp>
    </p:spTree>
    <p:extLst>
      <p:ext uri="{BB962C8B-B14F-4D97-AF65-F5344CB8AC3E}">
        <p14:creationId xmlns:p14="http://schemas.microsoft.com/office/powerpoint/2010/main" val="209399895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orient="horz" pos="2160">
          <p15:clr>
            <a:srgbClr val="F26B43"/>
          </p15:clr>
        </p15:guide>
        <p15:guide id="4294967295" pos="3840">
          <p15:clr>
            <a:srgbClr val="F26B43"/>
          </p15:clr>
        </p15:guide>
        <p15:guide id="4294967295" pos="384">
          <p15:clr>
            <a:srgbClr val="F26B43"/>
          </p15:clr>
        </p15:guide>
        <p15:guide id="4294967295" pos="7296">
          <p15:clr>
            <a:srgbClr val="F26B43"/>
          </p15:clr>
        </p15:guide>
        <p15:guide id="4294967295" orient="horz" pos="960">
          <p15:clr>
            <a:srgbClr val="F26B43"/>
          </p15:clr>
        </p15:guide>
        <p15:guide id="4294967295" orient="horz"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pPr>
              <a:defRPr/>
            </a:pPr>
            <a:r>
              <a:rPr lang="en-US">
                <a:solidFill>
                  <a:prstClr val="black"/>
                </a:solidFill>
              </a:rPr>
              <a:t>a00074731enw</a:t>
            </a:r>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pPr>
              <a:defRPr/>
            </a:pPr>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pPr>
              <a:defRPr/>
            </a:pPr>
            <a:fld id="{B016F8AB-BCEA-4347-8BA6-BE776009BC89}" type="slidenum">
              <a:rPr lang="en-US" smtClean="0">
                <a:solidFill>
                  <a:srgbClr val="5F7A76"/>
                </a:solidFill>
              </a:rPr>
              <a:pPr>
                <a:def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a:solidFill>
                  <a:prstClr val="black"/>
                </a:solidFill>
              </a:endParaRPr>
            </a:p>
          </p:txBody>
        </p:sp>
      </p:grpSp>
    </p:spTree>
    <p:extLst>
      <p:ext uri="{BB962C8B-B14F-4D97-AF65-F5344CB8AC3E}">
        <p14:creationId xmlns:p14="http://schemas.microsoft.com/office/powerpoint/2010/main" val="5889582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orient="horz" pos="2160">
          <p15:clr>
            <a:srgbClr val="F26B43"/>
          </p15:clr>
        </p15:guide>
        <p15:guide id="4294967295" pos="3840">
          <p15:clr>
            <a:srgbClr val="F26B43"/>
          </p15:clr>
        </p15:guide>
        <p15:guide id="4294967295" pos="384">
          <p15:clr>
            <a:srgbClr val="F26B43"/>
          </p15:clr>
        </p15:guide>
        <p15:guide id="4294967295" pos="7296">
          <p15:clr>
            <a:srgbClr val="F26B43"/>
          </p15:clr>
        </p15:guide>
        <p15:guide id="4294967295" orient="horz" pos="960">
          <p15:clr>
            <a:srgbClr val="F26B43"/>
          </p15:clr>
        </p15:guide>
        <p15:guide id="4294967295" orient="horz"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6.xml"/><Relationship Id="rId7" Type="http://schemas.openxmlformats.org/officeDocument/2006/relationships/image" Target="../media/image1.emf"/><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3.xml"/><Relationship Id="rId10" Type="http://schemas.openxmlformats.org/officeDocument/2006/relationships/image" Target="../media/image28.jpeg"/><Relationship Id="rId4" Type="http://schemas.openxmlformats.org/officeDocument/2006/relationships/slideLayout" Target="../slideLayouts/slideLayout11.xml"/><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jp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jp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7.jpg"/><Relationship Id="rId5" Type="http://schemas.openxmlformats.org/officeDocument/2006/relationships/image" Target="../media/image34.png"/><Relationship Id="rId10" Type="http://schemas.openxmlformats.org/officeDocument/2006/relationships/image" Target="../media/image40.jpeg"/><Relationship Id="rId4" Type="http://schemas.openxmlformats.org/officeDocument/2006/relationships/image" Target="../media/image36.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3.jpe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42"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bwMode="ltGray">
          <a:xfrm>
            <a:off x="0" y="0"/>
            <a:ext cx="158750" cy="158750"/>
          </a:xfrm>
          <a:prstGeom prst="rect">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spcBef>
                <a:spcPct val="0"/>
              </a:spcBef>
              <a:spcAft>
                <a:spcPct val="0"/>
              </a:spcAft>
            </a:pPr>
            <a:endParaRPr lang="en-US" sz="6600" b="1" dirty="0">
              <a:solidFill>
                <a:prstClr val="white"/>
              </a:solidFill>
              <a:latin typeface="Arial" panose="020B0604020202020204" pitchFamily="34" charset="0"/>
              <a:sym typeface="Metric Bold" panose="020B0803030202060203" pitchFamily="34" charset="0"/>
            </a:endParaRPr>
          </a:p>
        </p:txBody>
      </p:sp>
      <p:sp>
        <p:nvSpPr>
          <p:cNvPr id="5" name="Title 4"/>
          <p:cNvSpPr>
            <a:spLocks noGrp="1"/>
          </p:cNvSpPr>
          <p:nvPr>
            <p:ph type="title"/>
          </p:nvPr>
        </p:nvSpPr>
        <p:spPr>
          <a:xfrm>
            <a:off x="608013" y="2372519"/>
            <a:ext cx="11248014" cy="1905000"/>
          </a:xfrm>
        </p:spPr>
        <p:txBody>
          <a:bodyPr/>
          <a:lstStyle/>
          <a:p>
            <a:pPr>
              <a:lnSpc>
                <a:spcPct val="100000"/>
              </a:lnSpc>
            </a:pPr>
            <a:r>
              <a:rPr lang="it-IT" sz="6000" dirty="0"/>
              <a:t>Intelligenza artificiale, benefici per l’IT e per la società</a:t>
            </a:r>
            <a:endParaRPr lang="en-GB" sz="6000" dirty="0">
              <a:latin typeface="+mn-lt"/>
            </a:endParaRPr>
          </a:p>
        </p:txBody>
      </p:sp>
      <p:sp>
        <p:nvSpPr>
          <p:cNvPr id="6" name="Subtitle 5"/>
          <p:cNvSpPr>
            <a:spLocks noGrp="1"/>
          </p:cNvSpPr>
          <p:nvPr>
            <p:ph type="subTitle" idx="1"/>
          </p:nvPr>
        </p:nvSpPr>
        <p:spPr>
          <a:xfrm>
            <a:off x="608013" y="4841138"/>
            <a:ext cx="8229600" cy="1359016"/>
          </a:xfrm>
        </p:spPr>
        <p:txBody>
          <a:bodyPr/>
          <a:lstStyle/>
          <a:p>
            <a:pPr>
              <a:lnSpc>
                <a:spcPct val="100000"/>
              </a:lnSpc>
            </a:pPr>
            <a:r>
              <a:rPr lang="en-US" sz="2400" b="1" dirty="0" smtClean="0"/>
              <a:t>Mauro Colombo</a:t>
            </a:r>
          </a:p>
          <a:p>
            <a:pPr>
              <a:lnSpc>
                <a:spcPct val="100000"/>
              </a:lnSpc>
            </a:pPr>
            <a:r>
              <a:rPr lang="en-US" sz="2400" b="1" dirty="0" smtClean="0"/>
              <a:t>24 </a:t>
            </a:r>
            <a:r>
              <a:rPr lang="en-US" sz="2400" b="1" dirty="0" err="1" smtClean="0"/>
              <a:t>Ottobre</a:t>
            </a:r>
            <a:r>
              <a:rPr lang="en-US" sz="2400" b="1" dirty="0" smtClean="0"/>
              <a:t> 2019</a:t>
            </a:r>
            <a:endParaRPr lang="en-US" sz="2400" dirty="0"/>
          </a:p>
          <a:p>
            <a:pPr>
              <a:lnSpc>
                <a:spcPct val="100000"/>
              </a:lnSpc>
            </a:pPr>
            <a:r>
              <a:rPr lang="en-US" b="1" dirty="0" smtClean="0"/>
              <a:t> </a:t>
            </a:r>
            <a:endParaRPr lang="en-US" b="1" dirty="0"/>
          </a:p>
        </p:txBody>
      </p:sp>
      <p:sp>
        <p:nvSpPr>
          <p:cNvPr id="7" name="Subtitle 5"/>
          <p:cNvSpPr txBox="1">
            <a:spLocks/>
          </p:cNvSpPr>
          <p:nvPr/>
        </p:nvSpPr>
        <p:spPr>
          <a:xfrm>
            <a:off x="608013" y="5618899"/>
            <a:ext cx="8229600" cy="135901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Clr>
                <a:schemeClr val="tx1"/>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800"/>
              </a:spcBef>
              <a:buClr>
                <a:schemeClr val="tx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Clr>
                <a:schemeClr val="tx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Clr>
                <a:schemeClr val="tx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tx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Clr>
                <a:schemeClr val="tx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Clr>
                <a:schemeClr val="tx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400" b="1" dirty="0" smtClean="0"/>
              <a:t> </a:t>
            </a:r>
            <a:endParaRPr lang="en-US" sz="2400" b="1" dirty="0"/>
          </a:p>
        </p:txBody>
      </p:sp>
    </p:spTree>
    <p:extLst>
      <p:ext uri="{BB962C8B-B14F-4D97-AF65-F5344CB8AC3E}">
        <p14:creationId xmlns:p14="http://schemas.microsoft.com/office/powerpoint/2010/main" val="29939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16AAEED-93E1-49F7-AEAB-30127F21130C}"/>
              </a:ext>
            </a:extLst>
          </p:cNvPr>
          <p:cNvGrpSpPr/>
          <p:nvPr/>
        </p:nvGrpSpPr>
        <p:grpSpPr>
          <a:xfrm>
            <a:off x="610272" y="6248401"/>
            <a:ext cx="969471" cy="390524"/>
            <a:chOff x="3578225" y="1146175"/>
            <a:chExt cx="5038725" cy="2111375"/>
          </a:xfrm>
        </p:grpSpPr>
        <p:sp>
          <p:nvSpPr>
            <p:cNvPr id="4" name="Freeform 5">
              <a:extLst>
                <a:ext uri="{FF2B5EF4-FFF2-40B4-BE49-F238E27FC236}">
                  <a16:creationId xmlns="" xmlns:a16="http://schemas.microsoft.com/office/drawing/2014/main" id="{48DCF8CF-923E-45B7-8D8D-0580F73A405E}"/>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5" name="Freeform 6">
              <a:extLst>
                <a:ext uri="{FF2B5EF4-FFF2-40B4-BE49-F238E27FC236}">
                  <a16:creationId xmlns="" xmlns:a16="http://schemas.microsoft.com/office/drawing/2014/main" id="{FAC8457F-D00E-48E4-96E1-B5135C2C4FCE}"/>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
        <p:nvSpPr>
          <p:cNvPr id="6" name="TextBox 5">
            <a:extLst>
              <a:ext uri="{FF2B5EF4-FFF2-40B4-BE49-F238E27FC236}">
                <a16:creationId xmlns="" xmlns:a16="http://schemas.microsoft.com/office/drawing/2014/main" id="{8757BF12-DF3D-44D0-8A81-898CD0CD64C5}"/>
              </a:ext>
            </a:extLst>
          </p:cNvPr>
          <p:cNvSpPr txBox="1"/>
          <p:nvPr/>
        </p:nvSpPr>
        <p:spPr>
          <a:xfrm>
            <a:off x="1127448" y="2665778"/>
            <a:ext cx="4574852" cy="667812"/>
          </a:xfrm>
          <a:prstGeom prst="rect">
            <a:avLst/>
          </a:prstGeom>
          <a:noFill/>
        </p:spPr>
        <p:txBody>
          <a:bodyPr wrap="square" lIns="0" tIns="0" rIns="0" bIns="0" rtlCol="0">
            <a:spAutoFit/>
          </a:bodyPr>
          <a:lstStyle/>
          <a:p>
            <a:pPr>
              <a:lnSpc>
                <a:spcPct val="80000"/>
              </a:lnSpc>
              <a:defRPr/>
            </a:pPr>
            <a:r>
              <a:rPr lang="en-GB" sz="5400" b="1" spc="500" dirty="0">
                <a:solidFill>
                  <a:prstClr val="white"/>
                </a:solidFill>
                <a:cs typeface="Arial" panose="020B0604020202020204" pitchFamily="34" charset="0"/>
              </a:rPr>
              <a:t>Learning</a:t>
            </a:r>
          </a:p>
        </p:txBody>
      </p:sp>
      <p:sp>
        <p:nvSpPr>
          <p:cNvPr id="7" name="TextBox 6">
            <a:extLst>
              <a:ext uri="{FF2B5EF4-FFF2-40B4-BE49-F238E27FC236}">
                <a16:creationId xmlns="" xmlns:a16="http://schemas.microsoft.com/office/drawing/2014/main" id="{8D24327B-827F-4CB7-97E1-F13AEB203E0C}"/>
              </a:ext>
            </a:extLst>
          </p:cNvPr>
          <p:cNvSpPr txBox="1"/>
          <p:nvPr/>
        </p:nvSpPr>
        <p:spPr>
          <a:xfrm>
            <a:off x="1127448" y="3541596"/>
            <a:ext cx="4837319" cy="553998"/>
          </a:xfrm>
          <a:prstGeom prst="rect">
            <a:avLst/>
          </a:prstGeom>
          <a:noFill/>
        </p:spPr>
        <p:txBody>
          <a:bodyPr wrap="square" lIns="0" tIns="0" rIns="0" bIns="0" rtlCol="0">
            <a:spAutoFit/>
          </a:bodyPr>
          <a:lstStyle/>
          <a:p>
            <a:pPr>
              <a:lnSpc>
                <a:spcPct val="90000"/>
              </a:lnSpc>
              <a:defRPr/>
            </a:pPr>
            <a:r>
              <a:rPr lang="en-GB" sz="2000" dirty="0">
                <a:solidFill>
                  <a:prstClr val="white"/>
                </a:solidFill>
                <a:cs typeface="Arial" panose="020B0604020202020204" pitchFamily="34" charset="0"/>
              </a:rPr>
              <a:t>Advanced pattern recognition across                &gt;300 trillion sensor data points globally</a:t>
            </a:r>
          </a:p>
        </p:txBody>
      </p:sp>
      <p:cxnSp>
        <p:nvCxnSpPr>
          <p:cNvPr id="8" name="Straight Connector 7">
            <a:extLst>
              <a:ext uri="{FF2B5EF4-FFF2-40B4-BE49-F238E27FC236}">
                <a16:creationId xmlns="" xmlns:a16="http://schemas.microsoft.com/office/drawing/2014/main" id="{C88B00BC-B519-49DF-B604-29DE7B4E9A7C}"/>
              </a:ext>
            </a:extLst>
          </p:cNvPr>
          <p:cNvCxnSpPr>
            <a:cxnSpLocks/>
          </p:cNvCxnSpPr>
          <p:nvPr/>
        </p:nvCxnSpPr>
        <p:spPr>
          <a:xfrm>
            <a:off x="1127448" y="3437593"/>
            <a:ext cx="4075319" cy="0"/>
          </a:xfrm>
          <a:prstGeom prst="line">
            <a:avLst/>
          </a:prstGeom>
          <a:ln w="19050">
            <a:solidFill>
              <a:srgbClr val="01A9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0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31D2102-21C4-4E83-9077-DB6DF233E09A}"/>
              </a:ext>
            </a:extLst>
          </p:cNvPr>
          <p:cNvGrpSpPr/>
          <p:nvPr/>
        </p:nvGrpSpPr>
        <p:grpSpPr>
          <a:xfrm>
            <a:off x="-3964390" y="318367"/>
            <a:ext cx="5849646" cy="6215387"/>
            <a:chOff x="-3964390" y="318367"/>
            <a:chExt cx="5849646" cy="6215387"/>
          </a:xfrm>
        </p:grpSpPr>
        <p:sp>
          <p:nvSpPr>
            <p:cNvPr id="3" name="Oval 2">
              <a:extLst>
                <a:ext uri="{FF2B5EF4-FFF2-40B4-BE49-F238E27FC236}">
                  <a16:creationId xmlns="" xmlns:a16="http://schemas.microsoft.com/office/drawing/2014/main" id="{D6BF9DC9-6CA1-40BF-B657-0432B59EAE26}"/>
                </a:ext>
              </a:extLst>
            </p:cNvPr>
            <p:cNvSpPr/>
            <p:nvPr/>
          </p:nvSpPr>
          <p:spPr bwMode="ltGray">
            <a:xfrm>
              <a:off x="-185497" y="318367"/>
              <a:ext cx="288032" cy="28803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latin typeface="MetricHPE"/>
              </a:endParaRPr>
            </a:p>
          </p:txBody>
        </p:sp>
        <p:sp>
          <p:nvSpPr>
            <p:cNvPr id="4" name="Oval 3">
              <a:extLst>
                <a:ext uri="{FF2B5EF4-FFF2-40B4-BE49-F238E27FC236}">
                  <a16:creationId xmlns="" xmlns:a16="http://schemas.microsoft.com/office/drawing/2014/main" id="{B79F97C8-3EC4-4093-9CDE-6619A9A1CB43}"/>
                </a:ext>
              </a:extLst>
            </p:cNvPr>
            <p:cNvSpPr/>
            <p:nvPr/>
          </p:nvSpPr>
          <p:spPr bwMode="ltGray">
            <a:xfrm>
              <a:off x="-183548" y="6239372"/>
              <a:ext cx="288032" cy="28803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latin typeface="MetricHPE"/>
              </a:endParaRPr>
            </a:p>
          </p:txBody>
        </p:sp>
        <p:sp>
          <p:nvSpPr>
            <p:cNvPr id="5" name="Freeform: Shape 4">
              <a:extLst>
                <a:ext uri="{FF2B5EF4-FFF2-40B4-BE49-F238E27FC236}">
                  <a16:creationId xmlns="" xmlns:a16="http://schemas.microsoft.com/office/drawing/2014/main" id="{FE1C96EC-D37A-4593-AB6B-4C858403A8A7}"/>
                </a:ext>
              </a:extLst>
            </p:cNvPr>
            <p:cNvSpPr/>
            <p:nvPr/>
          </p:nvSpPr>
          <p:spPr bwMode="ltGray">
            <a:xfrm>
              <a:off x="-3964390" y="324718"/>
              <a:ext cx="5849646" cy="6209036"/>
            </a:xfrm>
            <a:custGeom>
              <a:avLst/>
              <a:gdLst>
                <a:gd name="connsiteX0" fmla="*/ 3040574 w 5849646"/>
                <a:gd name="connsiteY0" fmla="*/ 0 h 6209036"/>
                <a:gd name="connsiteX1" fmla="*/ 5842205 w 5849646"/>
                <a:gd name="connsiteY1" fmla="*/ 1896099 h 6209036"/>
                <a:gd name="connsiteX2" fmla="*/ 5849646 w 5849646"/>
                <a:gd name="connsiteY2" fmla="*/ 1916857 h 6209036"/>
                <a:gd name="connsiteX3" fmla="*/ 680300 w 5849646"/>
                <a:gd name="connsiteY3" fmla="*/ 1916857 h 6209036"/>
                <a:gd name="connsiteX4" fmla="*/ 680300 w 5849646"/>
                <a:gd name="connsiteY4" fmla="*/ 4293121 h 6209036"/>
                <a:gd name="connsiteX5" fmla="*/ 5849308 w 5849646"/>
                <a:gd name="connsiteY5" fmla="*/ 4293121 h 6209036"/>
                <a:gd name="connsiteX6" fmla="*/ 5842205 w 5849646"/>
                <a:gd name="connsiteY6" fmla="*/ 4312937 h 6209036"/>
                <a:gd name="connsiteX7" fmla="*/ 3040574 w 5849646"/>
                <a:gd name="connsiteY7" fmla="*/ 6209036 h 6209036"/>
                <a:gd name="connsiteX8" fmla="*/ 0 w 5849646"/>
                <a:gd name="connsiteY8" fmla="*/ 3104518 h 6209036"/>
                <a:gd name="connsiteX9" fmla="*/ 3040574 w 5849646"/>
                <a:gd name="connsiteY9" fmla="*/ 0 h 6209036"/>
                <a:gd name="connsiteX0" fmla="*/ 3040574 w 5849646"/>
                <a:gd name="connsiteY0" fmla="*/ 0 h 6209036"/>
                <a:gd name="connsiteX1" fmla="*/ 5842205 w 5849646"/>
                <a:gd name="connsiteY1" fmla="*/ 1896099 h 6209036"/>
                <a:gd name="connsiteX2" fmla="*/ 5849646 w 5849646"/>
                <a:gd name="connsiteY2" fmla="*/ 1916857 h 6209036"/>
                <a:gd name="connsiteX3" fmla="*/ 680300 w 5849646"/>
                <a:gd name="connsiteY3" fmla="*/ 4293121 h 6209036"/>
                <a:gd name="connsiteX4" fmla="*/ 5849308 w 5849646"/>
                <a:gd name="connsiteY4" fmla="*/ 4293121 h 6209036"/>
                <a:gd name="connsiteX5" fmla="*/ 5842205 w 5849646"/>
                <a:gd name="connsiteY5" fmla="*/ 4312937 h 6209036"/>
                <a:gd name="connsiteX6" fmla="*/ 3040574 w 5849646"/>
                <a:gd name="connsiteY6" fmla="*/ 6209036 h 6209036"/>
                <a:gd name="connsiteX7" fmla="*/ 0 w 5849646"/>
                <a:gd name="connsiteY7" fmla="*/ 3104518 h 6209036"/>
                <a:gd name="connsiteX8" fmla="*/ 3040574 w 5849646"/>
                <a:gd name="connsiteY8" fmla="*/ 0 h 6209036"/>
                <a:gd name="connsiteX0" fmla="*/ 680300 w 5849646"/>
                <a:gd name="connsiteY0" fmla="*/ 4293121 h 6209036"/>
                <a:gd name="connsiteX1" fmla="*/ 5849308 w 5849646"/>
                <a:gd name="connsiteY1" fmla="*/ 4293121 h 6209036"/>
                <a:gd name="connsiteX2" fmla="*/ 5842205 w 5849646"/>
                <a:gd name="connsiteY2" fmla="*/ 4312937 h 6209036"/>
                <a:gd name="connsiteX3" fmla="*/ 3040574 w 5849646"/>
                <a:gd name="connsiteY3" fmla="*/ 6209036 h 6209036"/>
                <a:gd name="connsiteX4" fmla="*/ 0 w 5849646"/>
                <a:gd name="connsiteY4" fmla="*/ 3104518 h 6209036"/>
                <a:gd name="connsiteX5" fmla="*/ 3040574 w 5849646"/>
                <a:gd name="connsiteY5" fmla="*/ 0 h 6209036"/>
                <a:gd name="connsiteX6" fmla="*/ 5842205 w 5849646"/>
                <a:gd name="connsiteY6" fmla="*/ 1896099 h 6209036"/>
                <a:gd name="connsiteX7" fmla="*/ 5849646 w 5849646"/>
                <a:gd name="connsiteY7" fmla="*/ 1916857 h 6209036"/>
                <a:gd name="connsiteX8" fmla="*/ 771740 w 5849646"/>
                <a:gd name="connsiteY8" fmla="*/ 4384561 h 6209036"/>
                <a:gd name="connsiteX0" fmla="*/ 680300 w 5849646"/>
                <a:gd name="connsiteY0" fmla="*/ 4293121 h 6209036"/>
                <a:gd name="connsiteX1" fmla="*/ 5849308 w 5849646"/>
                <a:gd name="connsiteY1" fmla="*/ 4293121 h 6209036"/>
                <a:gd name="connsiteX2" fmla="*/ 5842205 w 5849646"/>
                <a:gd name="connsiteY2" fmla="*/ 4312937 h 6209036"/>
                <a:gd name="connsiteX3" fmla="*/ 3040574 w 5849646"/>
                <a:gd name="connsiteY3" fmla="*/ 6209036 h 6209036"/>
                <a:gd name="connsiteX4" fmla="*/ 0 w 5849646"/>
                <a:gd name="connsiteY4" fmla="*/ 3104518 h 6209036"/>
                <a:gd name="connsiteX5" fmla="*/ 3040574 w 5849646"/>
                <a:gd name="connsiteY5" fmla="*/ 0 h 6209036"/>
                <a:gd name="connsiteX6" fmla="*/ 5842205 w 5849646"/>
                <a:gd name="connsiteY6" fmla="*/ 1896099 h 6209036"/>
                <a:gd name="connsiteX7" fmla="*/ 5849646 w 5849646"/>
                <a:gd name="connsiteY7" fmla="*/ 1916857 h 6209036"/>
                <a:gd name="connsiteX8" fmla="*/ 3680040 w 5849646"/>
                <a:gd name="connsiteY8" fmla="*/ 2066811 h 6209036"/>
                <a:gd name="connsiteX0" fmla="*/ 680300 w 5849646"/>
                <a:gd name="connsiteY0" fmla="*/ 4293121 h 6209036"/>
                <a:gd name="connsiteX1" fmla="*/ 5849308 w 5849646"/>
                <a:gd name="connsiteY1" fmla="*/ 4293121 h 6209036"/>
                <a:gd name="connsiteX2" fmla="*/ 5842205 w 5849646"/>
                <a:gd name="connsiteY2" fmla="*/ 4312937 h 6209036"/>
                <a:gd name="connsiteX3" fmla="*/ 3040574 w 5849646"/>
                <a:gd name="connsiteY3" fmla="*/ 6209036 h 6209036"/>
                <a:gd name="connsiteX4" fmla="*/ 0 w 5849646"/>
                <a:gd name="connsiteY4" fmla="*/ 3104518 h 6209036"/>
                <a:gd name="connsiteX5" fmla="*/ 3040574 w 5849646"/>
                <a:gd name="connsiteY5" fmla="*/ 0 h 6209036"/>
                <a:gd name="connsiteX6" fmla="*/ 5842205 w 5849646"/>
                <a:gd name="connsiteY6" fmla="*/ 1896099 h 6209036"/>
                <a:gd name="connsiteX7" fmla="*/ 5849646 w 5849646"/>
                <a:gd name="connsiteY7" fmla="*/ 1916857 h 6209036"/>
                <a:gd name="connsiteX0" fmla="*/ 5849308 w 5849646"/>
                <a:gd name="connsiteY0" fmla="*/ 4293121 h 6209036"/>
                <a:gd name="connsiteX1" fmla="*/ 5842205 w 5849646"/>
                <a:gd name="connsiteY1" fmla="*/ 4312937 h 6209036"/>
                <a:gd name="connsiteX2" fmla="*/ 3040574 w 5849646"/>
                <a:gd name="connsiteY2" fmla="*/ 6209036 h 6209036"/>
                <a:gd name="connsiteX3" fmla="*/ 0 w 5849646"/>
                <a:gd name="connsiteY3" fmla="*/ 3104518 h 6209036"/>
                <a:gd name="connsiteX4" fmla="*/ 3040574 w 5849646"/>
                <a:gd name="connsiteY4" fmla="*/ 0 h 6209036"/>
                <a:gd name="connsiteX5" fmla="*/ 5842205 w 5849646"/>
                <a:gd name="connsiteY5" fmla="*/ 1896099 h 6209036"/>
                <a:gd name="connsiteX6" fmla="*/ 5849646 w 5849646"/>
                <a:gd name="connsiteY6" fmla="*/ 1916857 h 620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9646" h="6209036">
                  <a:moveTo>
                    <a:pt x="5849308" y="4293121"/>
                  </a:moveTo>
                  <a:lnTo>
                    <a:pt x="5842205" y="4312937"/>
                  </a:lnTo>
                  <a:cubicBezTo>
                    <a:pt x="5380621" y="5427195"/>
                    <a:pt x="4300021" y="6209036"/>
                    <a:pt x="3040574" y="6209036"/>
                  </a:cubicBezTo>
                  <a:cubicBezTo>
                    <a:pt x="1361311" y="6209036"/>
                    <a:pt x="0" y="4819096"/>
                    <a:pt x="0" y="3104518"/>
                  </a:cubicBezTo>
                  <a:cubicBezTo>
                    <a:pt x="0" y="1389940"/>
                    <a:pt x="1361311" y="0"/>
                    <a:pt x="3040574" y="0"/>
                  </a:cubicBezTo>
                  <a:cubicBezTo>
                    <a:pt x="4300021" y="0"/>
                    <a:pt x="5380621" y="781841"/>
                    <a:pt x="5842205" y="1896099"/>
                  </a:cubicBezTo>
                  <a:lnTo>
                    <a:pt x="5849646" y="1916857"/>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latin typeface="MetricHPE"/>
              </a:endParaRPr>
            </a:p>
          </p:txBody>
        </p:sp>
      </p:grpSp>
      <p:sp>
        <p:nvSpPr>
          <p:cNvPr id="6" name="TextBox 5">
            <a:extLst>
              <a:ext uri="{FF2B5EF4-FFF2-40B4-BE49-F238E27FC236}">
                <a16:creationId xmlns="" xmlns:a16="http://schemas.microsoft.com/office/drawing/2014/main" id="{8757BF12-DF3D-44D0-8A81-898CD0CD64C5}"/>
              </a:ext>
            </a:extLst>
          </p:cNvPr>
          <p:cNvSpPr txBox="1"/>
          <p:nvPr/>
        </p:nvSpPr>
        <p:spPr>
          <a:xfrm>
            <a:off x="1127447" y="2503732"/>
            <a:ext cx="4892351" cy="664797"/>
          </a:xfrm>
          <a:prstGeom prst="rect">
            <a:avLst/>
          </a:prstGeom>
          <a:noFill/>
        </p:spPr>
        <p:txBody>
          <a:bodyPr wrap="square" lIns="0" tIns="0" rIns="0" bIns="0" rtlCol="0">
            <a:spAutoFit/>
          </a:bodyPr>
          <a:lstStyle/>
          <a:p>
            <a:pPr>
              <a:lnSpc>
                <a:spcPct val="80000"/>
              </a:lnSpc>
              <a:defRPr/>
            </a:pPr>
            <a:r>
              <a:rPr lang="en-GB" sz="5400" b="1" spc="500" dirty="0">
                <a:solidFill>
                  <a:prstClr val="white"/>
                </a:solidFill>
                <a:cs typeface="Arial" panose="020B0604020202020204" pitchFamily="34" charset="0"/>
              </a:rPr>
              <a:t>Predicting</a:t>
            </a:r>
          </a:p>
        </p:txBody>
      </p:sp>
      <p:sp>
        <p:nvSpPr>
          <p:cNvPr id="7" name="TextBox 6">
            <a:extLst>
              <a:ext uri="{FF2B5EF4-FFF2-40B4-BE49-F238E27FC236}">
                <a16:creationId xmlns="" xmlns:a16="http://schemas.microsoft.com/office/drawing/2014/main" id="{8D24327B-827F-4CB7-97E1-F13AEB203E0C}"/>
              </a:ext>
            </a:extLst>
          </p:cNvPr>
          <p:cNvSpPr txBox="1"/>
          <p:nvPr/>
        </p:nvSpPr>
        <p:spPr>
          <a:xfrm>
            <a:off x="1127448" y="3379550"/>
            <a:ext cx="4837319" cy="830997"/>
          </a:xfrm>
          <a:prstGeom prst="rect">
            <a:avLst/>
          </a:prstGeom>
          <a:noFill/>
        </p:spPr>
        <p:txBody>
          <a:bodyPr wrap="square" lIns="0" tIns="0" rIns="0" bIns="0" rtlCol="0">
            <a:spAutoFit/>
          </a:bodyPr>
          <a:lstStyle/>
          <a:p>
            <a:pPr>
              <a:lnSpc>
                <a:spcPct val="90000"/>
              </a:lnSpc>
              <a:defRPr/>
            </a:pPr>
            <a:r>
              <a:rPr lang="en-GB" sz="2000" dirty="0">
                <a:solidFill>
                  <a:prstClr val="white"/>
                </a:solidFill>
                <a:cs typeface="Arial" panose="020B0604020202020204" pitchFamily="34" charset="0"/>
              </a:rPr>
              <a:t>Anticipating problems and improving application performance across                                 all infrastructure layers</a:t>
            </a:r>
          </a:p>
        </p:txBody>
      </p:sp>
      <p:grpSp>
        <p:nvGrpSpPr>
          <p:cNvPr id="8" name="Group 7">
            <a:extLst>
              <a:ext uri="{FF2B5EF4-FFF2-40B4-BE49-F238E27FC236}">
                <a16:creationId xmlns="" xmlns:a16="http://schemas.microsoft.com/office/drawing/2014/main" id="{0A36DF08-0C0B-4080-B354-2C60A979C0EE}"/>
              </a:ext>
            </a:extLst>
          </p:cNvPr>
          <p:cNvGrpSpPr/>
          <p:nvPr/>
        </p:nvGrpSpPr>
        <p:grpSpPr>
          <a:xfrm>
            <a:off x="7432190" y="3459163"/>
            <a:ext cx="1930077" cy="2050847"/>
            <a:chOff x="7727800" y="3459163"/>
            <a:chExt cx="1930077" cy="2050847"/>
          </a:xfrm>
        </p:grpSpPr>
        <p:sp>
          <p:nvSpPr>
            <p:cNvPr id="9" name="Oval 8">
              <a:extLst>
                <a:ext uri="{FF2B5EF4-FFF2-40B4-BE49-F238E27FC236}">
                  <a16:creationId xmlns="" xmlns:a16="http://schemas.microsoft.com/office/drawing/2014/main" id="{B00DD118-4B9F-4BFE-AE1D-1CDEA54FA8B5}"/>
                </a:ext>
              </a:extLst>
            </p:cNvPr>
            <p:cNvSpPr/>
            <p:nvPr/>
          </p:nvSpPr>
          <p:spPr bwMode="ltGray">
            <a:xfrm>
              <a:off x="9541147" y="4252043"/>
              <a:ext cx="54000" cy="54000"/>
            </a:xfrm>
            <a:prstGeom prst="ellipse">
              <a:avLst/>
            </a:prstGeom>
            <a:solidFill>
              <a:srgbClr val="E79A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10" name="Freeform: Shape 9">
              <a:extLst>
                <a:ext uri="{FF2B5EF4-FFF2-40B4-BE49-F238E27FC236}">
                  <a16:creationId xmlns="" xmlns:a16="http://schemas.microsoft.com/office/drawing/2014/main" id="{76DC74A3-B9D6-4657-8215-72853336465A}"/>
                </a:ext>
              </a:extLst>
            </p:cNvPr>
            <p:cNvSpPr/>
            <p:nvPr/>
          </p:nvSpPr>
          <p:spPr bwMode="ltGray">
            <a:xfrm>
              <a:off x="9570943" y="4187750"/>
              <a:ext cx="86934" cy="95822"/>
            </a:xfrm>
            <a:custGeom>
              <a:avLst/>
              <a:gdLst>
                <a:gd name="connsiteX0" fmla="*/ 0 w 86934"/>
                <a:gd name="connsiteY0" fmla="*/ 0 h 95822"/>
                <a:gd name="connsiteX1" fmla="*/ 32983 w 86934"/>
                <a:gd name="connsiteY1" fmla="*/ 6659 h 95822"/>
                <a:gd name="connsiteX2" fmla="*/ 86934 w 86934"/>
                <a:gd name="connsiteY2" fmla="*/ 88053 h 95822"/>
                <a:gd name="connsiteX3" fmla="*/ 85366 w 86934"/>
                <a:gd name="connsiteY3" fmla="*/ 95822 h 95822"/>
                <a:gd name="connsiteX4" fmla="*/ 39548 w 86934"/>
                <a:gd name="connsiteY4" fmla="*/ 95822 h 95822"/>
                <a:gd name="connsiteX5" fmla="*/ 42766 w 86934"/>
                <a:gd name="connsiteY5" fmla="*/ 88053 h 95822"/>
                <a:gd name="connsiteX6" fmla="*/ 29829 w 86934"/>
                <a:gd name="connsiteY6" fmla="*/ 56822 h 95822"/>
                <a:gd name="connsiteX7" fmla="*/ 0 w 86934"/>
                <a:gd name="connsiteY7" fmla="*/ 44466 h 95822"/>
                <a:gd name="connsiteX8" fmla="*/ 0 w 86934"/>
                <a:gd name="connsiteY8" fmla="*/ 0 h 9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34" h="95822">
                  <a:moveTo>
                    <a:pt x="0" y="0"/>
                  </a:moveTo>
                  <a:lnTo>
                    <a:pt x="32983" y="6659"/>
                  </a:lnTo>
                  <a:cubicBezTo>
                    <a:pt x="64688" y="20069"/>
                    <a:pt x="86934" y="51463"/>
                    <a:pt x="86934" y="88053"/>
                  </a:cubicBezTo>
                  <a:lnTo>
                    <a:pt x="85366" y="95822"/>
                  </a:lnTo>
                  <a:lnTo>
                    <a:pt x="39548" y="95822"/>
                  </a:lnTo>
                  <a:lnTo>
                    <a:pt x="42766" y="88053"/>
                  </a:lnTo>
                  <a:cubicBezTo>
                    <a:pt x="42766" y="75857"/>
                    <a:pt x="37822" y="64815"/>
                    <a:pt x="29829" y="56822"/>
                  </a:cubicBezTo>
                  <a:lnTo>
                    <a:pt x="0" y="44466"/>
                  </a:lnTo>
                  <a:lnTo>
                    <a:pt x="0" y="0"/>
                  </a:lnTo>
                  <a:close/>
                </a:path>
              </a:pathLst>
            </a:custGeom>
            <a:solidFill>
              <a:srgbClr val="D6856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11" name="Freeform: Shape 10">
              <a:extLst>
                <a:ext uri="{FF2B5EF4-FFF2-40B4-BE49-F238E27FC236}">
                  <a16:creationId xmlns="" xmlns:a16="http://schemas.microsoft.com/office/drawing/2014/main" id="{3EAAFEC0-02AA-4587-BF6D-4BB2E2814FF4}"/>
                </a:ext>
              </a:extLst>
            </p:cNvPr>
            <p:cNvSpPr/>
            <p:nvPr/>
          </p:nvSpPr>
          <p:spPr bwMode="ltGray">
            <a:xfrm>
              <a:off x="9469300" y="4187750"/>
              <a:ext cx="94500" cy="176672"/>
            </a:xfrm>
            <a:custGeom>
              <a:avLst/>
              <a:gdLst>
                <a:gd name="connsiteX0" fmla="*/ 88336 w 94500"/>
                <a:gd name="connsiteY0" fmla="*/ 0 h 176672"/>
                <a:gd name="connsiteX1" fmla="*/ 89738 w 94500"/>
                <a:gd name="connsiteY1" fmla="*/ 283 h 176672"/>
                <a:gd name="connsiteX2" fmla="*/ 89738 w 94500"/>
                <a:gd name="connsiteY2" fmla="*/ 44749 h 176672"/>
                <a:gd name="connsiteX3" fmla="*/ 88336 w 94500"/>
                <a:gd name="connsiteY3" fmla="*/ 44168 h 176672"/>
                <a:gd name="connsiteX4" fmla="*/ 44168 w 94500"/>
                <a:gd name="connsiteY4" fmla="*/ 88336 h 176672"/>
                <a:gd name="connsiteX5" fmla="*/ 88336 w 94500"/>
                <a:gd name="connsiteY5" fmla="*/ 132504 h 176672"/>
                <a:gd name="connsiteX6" fmla="*/ 94500 w 94500"/>
                <a:gd name="connsiteY6" fmla="*/ 129951 h 176672"/>
                <a:gd name="connsiteX7" fmla="*/ 94500 w 94500"/>
                <a:gd name="connsiteY7" fmla="*/ 175740 h 176672"/>
                <a:gd name="connsiteX8" fmla="*/ 88336 w 94500"/>
                <a:gd name="connsiteY8" fmla="*/ 176672 h 176672"/>
                <a:gd name="connsiteX9" fmla="*/ 0 w 94500"/>
                <a:gd name="connsiteY9" fmla="*/ 88336 h 176672"/>
                <a:gd name="connsiteX10" fmla="*/ 88336 w 94500"/>
                <a:gd name="connsiteY10" fmla="*/ 0 h 17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00" h="176672">
                  <a:moveTo>
                    <a:pt x="88336" y="0"/>
                  </a:moveTo>
                  <a:lnTo>
                    <a:pt x="89738" y="283"/>
                  </a:lnTo>
                  <a:lnTo>
                    <a:pt x="89738" y="44749"/>
                  </a:lnTo>
                  <a:lnTo>
                    <a:pt x="88336" y="44168"/>
                  </a:lnTo>
                  <a:cubicBezTo>
                    <a:pt x="63943" y="44168"/>
                    <a:pt x="44168" y="63943"/>
                    <a:pt x="44168" y="88336"/>
                  </a:cubicBezTo>
                  <a:cubicBezTo>
                    <a:pt x="44168" y="112729"/>
                    <a:pt x="63943" y="132504"/>
                    <a:pt x="88336" y="132504"/>
                  </a:cubicBezTo>
                  <a:lnTo>
                    <a:pt x="94500" y="129951"/>
                  </a:lnTo>
                  <a:lnTo>
                    <a:pt x="94500" y="175740"/>
                  </a:lnTo>
                  <a:lnTo>
                    <a:pt x="88336" y="176672"/>
                  </a:lnTo>
                  <a:cubicBezTo>
                    <a:pt x="39549" y="176672"/>
                    <a:pt x="0" y="137123"/>
                    <a:pt x="0" y="88336"/>
                  </a:cubicBezTo>
                  <a:cubicBezTo>
                    <a:pt x="0" y="39549"/>
                    <a:pt x="39549" y="0"/>
                    <a:pt x="88336" y="0"/>
                  </a:cubicBezTo>
                  <a:close/>
                </a:path>
              </a:pathLst>
            </a:custGeom>
            <a:solidFill>
              <a:srgbClr val="DB908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cxnSp>
          <p:nvCxnSpPr>
            <p:cNvPr id="12" name="Straight Connector 11">
              <a:extLst>
                <a:ext uri="{FF2B5EF4-FFF2-40B4-BE49-F238E27FC236}">
                  <a16:creationId xmlns="" xmlns:a16="http://schemas.microsoft.com/office/drawing/2014/main" id="{4F98C954-AC4F-4D9E-B706-41DC53E101E6}"/>
                </a:ext>
              </a:extLst>
            </p:cNvPr>
            <p:cNvCxnSpPr>
              <a:cxnSpLocks/>
            </p:cNvCxnSpPr>
            <p:nvPr/>
          </p:nvCxnSpPr>
          <p:spPr>
            <a:xfrm>
              <a:off x="8512522" y="3459163"/>
              <a:ext cx="0" cy="82917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94790B35-C5D7-44BC-9CB0-D2750BE86D88}"/>
                </a:ext>
              </a:extLst>
            </p:cNvPr>
            <p:cNvSpPr/>
            <p:nvPr/>
          </p:nvSpPr>
          <p:spPr bwMode="ltGray">
            <a:xfrm>
              <a:off x="7727800" y="4278810"/>
              <a:ext cx="1836000" cy="1231200"/>
            </a:xfrm>
            <a:prstGeom prst="rect">
              <a:avLst/>
            </a:prstGeom>
            <a:solidFill>
              <a:schemeClr val="tx1">
                <a:alpha val="1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14" name="Rectangle 13">
              <a:extLst>
                <a:ext uri="{FF2B5EF4-FFF2-40B4-BE49-F238E27FC236}">
                  <a16:creationId xmlns="" xmlns:a16="http://schemas.microsoft.com/office/drawing/2014/main" id="{C0BD443C-FF38-4CA6-8081-BB25569B4664}"/>
                </a:ext>
              </a:extLst>
            </p:cNvPr>
            <p:cNvSpPr/>
            <p:nvPr/>
          </p:nvSpPr>
          <p:spPr bwMode="ltGray">
            <a:xfrm>
              <a:off x="7840262" y="5319972"/>
              <a:ext cx="36000" cy="36000"/>
            </a:xfrm>
            <a:prstGeom prst="rect">
              <a:avLst/>
            </a:prstGeom>
            <a:solidFill>
              <a:srgbClr val="FD917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15" name="Rectangle 14">
              <a:extLst>
                <a:ext uri="{FF2B5EF4-FFF2-40B4-BE49-F238E27FC236}">
                  <a16:creationId xmlns="" xmlns:a16="http://schemas.microsoft.com/office/drawing/2014/main" id="{38EC82D3-90DB-4F27-A09C-932004878C2E}"/>
                </a:ext>
              </a:extLst>
            </p:cNvPr>
            <p:cNvSpPr/>
            <p:nvPr/>
          </p:nvSpPr>
          <p:spPr bwMode="ltGray">
            <a:xfrm>
              <a:off x="7840262" y="5260153"/>
              <a:ext cx="36000" cy="36000"/>
            </a:xfrm>
            <a:prstGeom prst="rect">
              <a:avLst/>
            </a:prstGeom>
            <a:solidFill>
              <a:srgbClr val="D07A6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16" name="Rectangle 15">
              <a:extLst>
                <a:ext uri="{FF2B5EF4-FFF2-40B4-BE49-F238E27FC236}">
                  <a16:creationId xmlns="" xmlns:a16="http://schemas.microsoft.com/office/drawing/2014/main" id="{6FB5FD66-EEA4-4083-90FA-FDAE3A5284F6}"/>
                </a:ext>
              </a:extLst>
            </p:cNvPr>
            <p:cNvSpPr/>
            <p:nvPr/>
          </p:nvSpPr>
          <p:spPr bwMode="ltGray">
            <a:xfrm>
              <a:off x="7840262" y="5205390"/>
              <a:ext cx="36000" cy="36000"/>
            </a:xfrm>
            <a:prstGeom prst="rect">
              <a:avLst/>
            </a:prstGeom>
            <a:solidFill>
              <a:srgbClr val="9E61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17" name="Rectangle 16">
              <a:extLst>
                <a:ext uri="{FF2B5EF4-FFF2-40B4-BE49-F238E27FC236}">
                  <a16:creationId xmlns="" xmlns:a16="http://schemas.microsoft.com/office/drawing/2014/main" id="{331DADCC-937B-48A5-9FE7-010FDD2177E2}"/>
                </a:ext>
              </a:extLst>
            </p:cNvPr>
            <p:cNvSpPr/>
            <p:nvPr/>
          </p:nvSpPr>
          <p:spPr bwMode="ltGray">
            <a:xfrm>
              <a:off x="7898597" y="5319972"/>
              <a:ext cx="180000" cy="36000"/>
            </a:xfrm>
            <a:prstGeom prst="rect">
              <a:avLst/>
            </a:prstGeom>
            <a:solidFill>
              <a:srgbClr val="89513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18" name="Rectangle 17">
              <a:extLst>
                <a:ext uri="{FF2B5EF4-FFF2-40B4-BE49-F238E27FC236}">
                  <a16:creationId xmlns="" xmlns:a16="http://schemas.microsoft.com/office/drawing/2014/main" id="{2C9DFED3-B789-4835-ACD6-51294A5EFFAA}"/>
                </a:ext>
              </a:extLst>
            </p:cNvPr>
            <p:cNvSpPr/>
            <p:nvPr/>
          </p:nvSpPr>
          <p:spPr bwMode="ltGray">
            <a:xfrm>
              <a:off x="8142681" y="5094708"/>
              <a:ext cx="36000" cy="36000"/>
            </a:xfrm>
            <a:prstGeom prst="rect">
              <a:avLst/>
            </a:prstGeom>
            <a:solidFill>
              <a:srgbClr val="FD917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grpSp>
          <p:nvGrpSpPr>
            <p:cNvPr id="19" name="Group 18">
              <a:extLst>
                <a:ext uri="{FF2B5EF4-FFF2-40B4-BE49-F238E27FC236}">
                  <a16:creationId xmlns="" xmlns:a16="http://schemas.microsoft.com/office/drawing/2014/main" id="{B5DA6639-56E6-4932-AD9F-FFBD09C6DD38}"/>
                </a:ext>
              </a:extLst>
            </p:cNvPr>
            <p:cNvGrpSpPr/>
            <p:nvPr/>
          </p:nvGrpSpPr>
          <p:grpSpPr>
            <a:xfrm>
              <a:off x="9093569" y="5058989"/>
              <a:ext cx="360040" cy="360040"/>
              <a:chOff x="8760296" y="5058989"/>
              <a:chExt cx="360040" cy="360040"/>
            </a:xfrm>
          </p:grpSpPr>
          <p:sp>
            <p:nvSpPr>
              <p:cNvPr id="27" name="Freeform: Shape 26">
                <a:extLst>
                  <a:ext uri="{FF2B5EF4-FFF2-40B4-BE49-F238E27FC236}">
                    <a16:creationId xmlns="" xmlns:a16="http://schemas.microsoft.com/office/drawing/2014/main" id="{1C3B6D53-26C3-4187-884C-424D775CE737}"/>
                  </a:ext>
                </a:extLst>
              </p:cNvPr>
              <p:cNvSpPr/>
              <p:nvPr/>
            </p:nvSpPr>
            <p:spPr bwMode="ltGray">
              <a:xfrm>
                <a:off x="8935287" y="5058989"/>
                <a:ext cx="184780" cy="177354"/>
              </a:xfrm>
              <a:custGeom>
                <a:avLst/>
                <a:gdLst>
                  <a:gd name="connsiteX0" fmla="*/ 5029 w 184780"/>
                  <a:gd name="connsiteY0" fmla="*/ 0 h 177354"/>
                  <a:gd name="connsiteX1" fmla="*/ 181392 w 184780"/>
                  <a:gd name="connsiteY1" fmla="*/ 143740 h 177354"/>
                  <a:gd name="connsiteX2" fmla="*/ 184780 w 184780"/>
                  <a:gd name="connsiteY2" fmla="*/ 177354 h 177354"/>
                  <a:gd name="connsiteX3" fmla="*/ 125850 w 184780"/>
                  <a:gd name="connsiteY3" fmla="*/ 177354 h 177354"/>
                  <a:gd name="connsiteX4" fmla="*/ 116851 w 184780"/>
                  <a:gd name="connsiteY4" fmla="*/ 132781 h 177354"/>
                  <a:gd name="connsiteX5" fmla="*/ 5029 w 184780"/>
                  <a:gd name="connsiteY5" fmla="*/ 58661 h 177354"/>
                  <a:gd name="connsiteX6" fmla="*/ 0 w 184780"/>
                  <a:gd name="connsiteY6" fmla="*/ 59677 h 177354"/>
                  <a:gd name="connsiteX7" fmla="*/ 0 w 184780"/>
                  <a:gd name="connsiteY7" fmla="*/ 507 h 177354"/>
                  <a:gd name="connsiteX8" fmla="*/ 5029 w 184780"/>
                  <a:gd name="connsiteY8" fmla="*/ 0 h 17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80" h="177354">
                    <a:moveTo>
                      <a:pt x="5029" y="0"/>
                    </a:moveTo>
                    <a:cubicBezTo>
                      <a:pt x="92023" y="0"/>
                      <a:pt x="164605" y="61708"/>
                      <a:pt x="181392" y="143740"/>
                    </a:cubicBezTo>
                    <a:lnTo>
                      <a:pt x="184780" y="177354"/>
                    </a:lnTo>
                    <a:lnTo>
                      <a:pt x="125850" y="177354"/>
                    </a:lnTo>
                    <a:lnTo>
                      <a:pt x="116851" y="132781"/>
                    </a:lnTo>
                    <a:cubicBezTo>
                      <a:pt x="98428" y="89224"/>
                      <a:pt x="55298" y="58661"/>
                      <a:pt x="5029" y="58661"/>
                    </a:cubicBezTo>
                    <a:lnTo>
                      <a:pt x="0" y="59677"/>
                    </a:lnTo>
                    <a:lnTo>
                      <a:pt x="0" y="507"/>
                    </a:lnTo>
                    <a:lnTo>
                      <a:pt x="5029" y="0"/>
                    </a:lnTo>
                    <a:close/>
                  </a:path>
                </a:pathLst>
              </a:custGeom>
              <a:solidFill>
                <a:srgbClr val="9A5C5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28" name="Freeform: Shape 27">
                <a:extLst>
                  <a:ext uri="{FF2B5EF4-FFF2-40B4-BE49-F238E27FC236}">
                    <a16:creationId xmlns="" xmlns:a16="http://schemas.microsoft.com/office/drawing/2014/main" id="{A05562BC-1DD4-4BA0-BC86-DDCB7395E59F}"/>
                  </a:ext>
                </a:extLst>
              </p:cNvPr>
              <p:cNvSpPr/>
              <p:nvPr/>
            </p:nvSpPr>
            <p:spPr bwMode="ltGray">
              <a:xfrm>
                <a:off x="8760296" y="5059496"/>
                <a:ext cx="360040" cy="359533"/>
              </a:xfrm>
              <a:custGeom>
                <a:avLst/>
                <a:gdLst>
                  <a:gd name="connsiteX0" fmla="*/ 174991 w 360040"/>
                  <a:gd name="connsiteY0" fmla="*/ 0 h 359533"/>
                  <a:gd name="connsiteX1" fmla="*/ 174991 w 360040"/>
                  <a:gd name="connsiteY1" fmla="*/ 59170 h 359533"/>
                  <a:gd name="connsiteX2" fmla="*/ 132781 w 360040"/>
                  <a:gd name="connsiteY2" fmla="*/ 67691 h 359533"/>
                  <a:gd name="connsiteX3" fmla="*/ 58661 w 360040"/>
                  <a:gd name="connsiteY3" fmla="*/ 179513 h 359533"/>
                  <a:gd name="connsiteX4" fmla="*/ 180020 w 360040"/>
                  <a:gd name="connsiteY4" fmla="*/ 300872 h 359533"/>
                  <a:gd name="connsiteX5" fmla="*/ 301379 w 360040"/>
                  <a:gd name="connsiteY5" fmla="*/ 179513 h 359533"/>
                  <a:gd name="connsiteX6" fmla="*/ 300841 w 360040"/>
                  <a:gd name="connsiteY6" fmla="*/ 176847 h 359533"/>
                  <a:gd name="connsiteX7" fmla="*/ 359771 w 360040"/>
                  <a:gd name="connsiteY7" fmla="*/ 176847 h 359533"/>
                  <a:gd name="connsiteX8" fmla="*/ 360040 w 360040"/>
                  <a:gd name="connsiteY8" fmla="*/ 179513 h 359533"/>
                  <a:gd name="connsiteX9" fmla="*/ 180020 w 360040"/>
                  <a:gd name="connsiteY9" fmla="*/ 359533 h 359533"/>
                  <a:gd name="connsiteX10" fmla="*/ 0 w 360040"/>
                  <a:gd name="connsiteY10" fmla="*/ 179513 h 359533"/>
                  <a:gd name="connsiteX11" fmla="*/ 143740 w 360040"/>
                  <a:gd name="connsiteY11" fmla="*/ 3150 h 359533"/>
                  <a:gd name="connsiteX12" fmla="*/ 174991 w 360040"/>
                  <a:gd name="connsiteY12" fmla="*/ 0 h 35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040" h="359533">
                    <a:moveTo>
                      <a:pt x="174991" y="0"/>
                    </a:moveTo>
                    <a:lnTo>
                      <a:pt x="174991" y="59170"/>
                    </a:lnTo>
                    <a:lnTo>
                      <a:pt x="132781" y="67691"/>
                    </a:lnTo>
                    <a:cubicBezTo>
                      <a:pt x="89224" y="86114"/>
                      <a:pt x="58661" y="129244"/>
                      <a:pt x="58661" y="179513"/>
                    </a:cubicBezTo>
                    <a:cubicBezTo>
                      <a:pt x="58661" y="246538"/>
                      <a:pt x="112995" y="300872"/>
                      <a:pt x="180020" y="300872"/>
                    </a:cubicBezTo>
                    <a:cubicBezTo>
                      <a:pt x="247045" y="300872"/>
                      <a:pt x="301379" y="246538"/>
                      <a:pt x="301379" y="179513"/>
                    </a:cubicBezTo>
                    <a:lnTo>
                      <a:pt x="300841" y="176847"/>
                    </a:lnTo>
                    <a:lnTo>
                      <a:pt x="359771" y="176847"/>
                    </a:lnTo>
                    <a:lnTo>
                      <a:pt x="360040" y="179513"/>
                    </a:lnTo>
                    <a:cubicBezTo>
                      <a:pt x="360040" y="278935"/>
                      <a:pt x="279442" y="359533"/>
                      <a:pt x="180020" y="359533"/>
                    </a:cubicBezTo>
                    <a:cubicBezTo>
                      <a:pt x="80598" y="359533"/>
                      <a:pt x="0" y="278935"/>
                      <a:pt x="0" y="179513"/>
                    </a:cubicBezTo>
                    <a:cubicBezTo>
                      <a:pt x="0" y="92519"/>
                      <a:pt x="61708" y="19937"/>
                      <a:pt x="143740" y="3150"/>
                    </a:cubicBezTo>
                    <a:lnTo>
                      <a:pt x="174991" y="0"/>
                    </a:lnTo>
                    <a:close/>
                  </a:path>
                </a:pathLst>
              </a:custGeom>
              <a:solidFill>
                <a:srgbClr val="2E202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grpSp>
        <p:sp>
          <p:nvSpPr>
            <p:cNvPr id="20" name="TextBox 19">
              <a:extLst>
                <a:ext uri="{FF2B5EF4-FFF2-40B4-BE49-F238E27FC236}">
                  <a16:creationId xmlns="" xmlns:a16="http://schemas.microsoft.com/office/drawing/2014/main" id="{A7D64A09-2EDC-4C90-B50C-835291215FC7}"/>
                </a:ext>
              </a:extLst>
            </p:cNvPr>
            <p:cNvSpPr txBox="1"/>
            <p:nvPr/>
          </p:nvSpPr>
          <p:spPr>
            <a:xfrm>
              <a:off x="7800977" y="4677897"/>
              <a:ext cx="1753213" cy="249299"/>
            </a:xfrm>
            <a:prstGeom prst="rect">
              <a:avLst/>
            </a:prstGeom>
            <a:noFill/>
          </p:spPr>
          <p:txBody>
            <a:bodyPr wrap="square" lIns="0" tIns="0" rIns="0" bIns="0" rtlCol="0">
              <a:spAutoFit/>
            </a:bodyPr>
            <a:lstStyle/>
            <a:p>
              <a:pPr>
                <a:lnSpc>
                  <a:spcPct val="90000"/>
                </a:lnSpc>
                <a:defRPr/>
              </a:pPr>
              <a:r>
                <a:rPr lang="en-GB" b="1" spc="-100" dirty="0">
                  <a:solidFill>
                    <a:prstClr val="white"/>
                  </a:solidFill>
                </a:rPr>
                <a:t>Susceptible to</a:t>
              </a:r>
            </a:p>
          </p:txBody>
        </p:sp>
        <p:sp>
          <p:nvSpPr>
            <p:cNvPr id="21" name="TextBox 20">
              <a:extLst>
                <a:ext uri="{FF2B5EF4-FFF2-40B4-BE49-F238E27FC236}">
                  <a16:creationId xmlns="" xmlns:a16="http://schemas.microsoft.com/office/drawing/2014/main" id="{43BD88F5-C3DB-4F2F-88EA-6BA777FBE295}"/>
                </a:ext>
              </a:extLst>
            </p:cNvPr>
            <p:cNvSpPr txBox="1"/>
            <p:nvPr/>
          </p:nvSpPr>
          <p:spPr>
            <a:xfrm>
              <a:off x="7800977" y="4908343"/>
              <a:ext cx="1753213" cy="247888"/>
            </a:xfrm>
            <a:prstGeom prst="rect">
              <a:avLst/>
            </a:prstGeom>
            <a:noFill/>
          </p:spPr>
          <p:txBody>
            <a:bodyPr wrap="square" lIns="0" tIns="0" rIns="0" bIns="0" rtlCol="0">
              <a:spAutoFit/>
            </a:bodyPr>
            <a:lstStyle/>
            <a:p>
              <a:pPr>
                <a:lnSpc>
                  <a:spcPct val="90000"/>
                </a:lnSpc>
                <a:defRPr/>
              </a:pPr>
              <a:r>
                <a:rPr lang="en-GB" sz="1790" b="1" spc="-100" dirty="0">
                  <a:solidFill>
                    <a:prstClr val="white"/>
                  </a:solidFill>
                </a:rPr>
                <a:t>Hypervisor issue</a:t>
              </a:r>
            </a:p>
          </p:txBody>
        </p:sp>
        <p:sp>
          <p:nvSpPr>
            <p:cNvPr id="22" name="TextBox 21">
              <a:extLst>
                <a:ext uri="{FF2B5EF4-FFF2-40B4-BE49-F238E27FC236}">
                  <a16:creationId xmlns="" xmlns:a16="http://schemas.microsoft.com/office/drawing/2014/main" id="{2179BEB1-64A5-4C91-8956-159F2A0C9597}"/>
                </a:ext>
              </a:extLst>
            </p:cNvPr>
            <p:cNvSpPr txBox="1"/>
            <p:nvPr/>
          </p:nvSpPr>
          <p:spPr>
            <a:xfrm>
              <a:off x="7824299" y="4352576"/>
              <a:ext cx="786635" cy="193899"/>
            </a:xfrm>
            <a:prstGeom prst="rect">
              <a:avLst/>
            </a:prstGeom>
            <a:noFill/>
          </p:spPr>
          <p:txBody>
            <a:bodyPr wrap="square" lIns="0" tIns="0" rIns="0" bIns="0" rtlCol="0">
              <a:spAutoFit/>
            </a:bodyPr>
            <a:lstStyle/>
            <a:p>
              <a:pPr algn="ctr">
                <a:lnSpc>
                  <a:spcPct val="90000"/>
                </a:lnSpc>
                <a:defRPr/>
              </a:pPr>
              <a:r>
                <a:rPr lang="en-GB" sz="1400" cap="all" spc="200" dirty="0">
                  <a:solidFill>
                    <a:prstClr val="white"/>
                  </a:solidFill>
                </a:rPr>
                <a:t>alert</a:t>
              </a:r>
            </a:p>
          </p:txBody>
        </p:sp>
        <p:sp>
          <p:nvSpPr>
            <p:cNvPr id="23" name="L-Shape 22">
              <a:extLst>
                <a:ext uri="{FF2B5EF4-FFF2-40B4-BE49-F238E27FC236}">
                  <a16:creationId xmlns="" xmlns:a16="http://schemas.microsoft.com/office/drawing/2014/main" id="{828EC4E2-27D9-46DD-B803-1D581F66653F}"/>
                </a:ext>
              </a:extLst>
            </p:cNvPr>
            <p:cNvSpPr/>
            <p:nvPr/>
          </p:nvSpPr>
          <p:spPr bwMode="ltGray">
            <a:xfrm rot="5400000">
              <a:off x="7808066" y="4354358"/>
              <a:ext cx="45719" cy="46800"/>
            </a:xfrm>
            <a:prstGeom prst="corner">
              <a:avLst>
                <a:gd name="adj1" fmla="val 11893"/>
                <a:gd name="adj2" fmla="val 13254"/>
              </a:avLst>
            </a:prstGeom>
            <a:solidFill>
              <a:srgbClr val="E79A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24" name="L-Shape 23">
              <a:extLst>
                <a:ext uri="{FF2B5EF4-FFF2-40B4-BE49-F238E27FC236}">
                  <a16:creationId xmlns="" xmlns:a16="http://schemas.microsoft.com/office/drawing/2014/main" id="{6DD5FB69-11FE-4CA7-961C-06779E4FF582}"/>
                </a:ext>
              </a:extLst>
            </p:cNvPr>
            <p:cNvSpPr/>
            <p:nvPr/>
          </p:nvSpPr>
          <p:spPr bwMode="ltGray">
            <a:xfrm rot="10800000">
              <a:off x="8581645" y="4354898"/>
              <a:ext cx="45719" cy="46800"/>
            </a:xfrm>
            <a:prstGeom prst="corner">
              <a:avLst>
                <a:gd name="adj1" fmla="val 11893"/>
                <a:gd name="adj2" fmla="val 13254"/>
              </a:avLst>
            </a:prstGeom>
            <a:solidFill>
              <a:srgbClr val="E79A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25" name="L-Shape 24">
              <a:extLst>
                <a:ext uri="{FF2B5EF4-FFF2-40B4-BE49-F238E27FC236}">
                  <a16:creationId xmlns="" xmlns:a16="http://schemas.microsoft.com/office/drawing/2014/main" id="{D507FFA0-0AF1-4811-887B-61971BE2C062}"/>
                </a:ext>
              </a:extLst>
            </p:cNvPr>
            <p:cNvSpPr/>
            <p:nvPr/>
          </p:nvSpPr>
          <p:spPr bwMode="ltGray">
            <a:xfrm rot="16200000">
              <a:off x="8581104" y="4509679"/>
              <a:ext cx="45719" cy="46800"/>
            </a:xfrm>
            <a:prstGeom prst="corner">
              <a:avLst>
                <a:gd name="adj1" fmla="val 11893"/>
                <a:gd name="adj2" fmla="val 13254"/>
              </a:avLst>
            </a:prstGeom>
            <a:solidFill>
              <a:srgbClr val="E79A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sp>
          <p:nvSpPr>
            <p:cNvPr id="26" name="L-Shape 25">
              <a:extLst>
                <a:ext uri="{FF2B5EF4-FFF2-40B4-BE49-F238E27FC236}">
                  <a16:creationId xmlns="" xmlns:a16="http://schemas.microsoft.com/office/drawing/2014/main" id="{3CD6C7FF-D93C-46EC-B3F7-409B653CFABA}"/>
                </a:ext>
              </a:extLst>
            </p:cNvPr>
            <p:cNvSpPr/>
            <p:nvPr/>
          </p:nvSpPr>
          <p:spPr bwMode="ltGray">
            <a:xfrm>
              <a:off x="7807525" y="4509139"/>
              <a:ext cx="45719" cy="46800"/>
            </a:xfrm>
            <a:prstGeom prst="corner">
              <a:avLst>
                <a:gd name="adj1" fmla="val 11893"/>
                <a:gd name="adj2" fmla="val 13254"/>
              </a:avLst>
            </a:prstGeom>
            <a:solidFill>
              <a:srgbClr val="E79A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endParaRPr>
            </a:p>
          </p:txBody>
        </p:sp>
      </p:grpSp>
      <p:pic>
        <p:nvPicPr>
          <p:cNvPr id="32" name="Picture 31">
            <a:extLst>
              <a:ext uri="{FF2B5EF4-FFF2-40B4-BE49-F238E27FC236}">
                <a16:creationId xmlns="" xmlns:a16="http://schemas.microsoft.com/office/drawing/2014/main" id="{A6BD4A78-826D-48E1-BCAC-55D1AAA4BC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7968" y="1549172"/>
            <a:ext cx="1296144" cy="688159"/>
          </a:xfrm>
          <a:prstGeom prst="rect">
            <a:avLst/>
          </a:prstGeom>
        </p:spPr>
      </p:pic>
      <p:pic>
        <p:nvPicPr>
          <p:cNvPr id="33" name="Picture 32">
            <a:extLst>
              <a:ext uri="{FF2B5EF4-FFF2-40B4-BE49-F238E27FC236}">
                <a16:creationId xmlns="" xmlns:a16="http://schemas.microsoft.com/office/drawing/2014/main" id="{0229CB16-6196-4FA9-B409-C9D64A2B725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87597" y="4418444"/>
            <a:ext cx="1224136" cy="618189"/>
          </a:xfrm>
          <a:prstGeom prst="rect">
            <a:avLst/>
          </a:prstGeom>
        </p:spPr>
      </p:pic>
      <p:pic>
        <p:nvPicPr>
          <p:cNvPr id="34" name="Picture 33">
            <a:extLst>
              <a:ext uri="{FF2B5EF4-FFF2-40B4-BE49-F238E27FC236}">
                <a16:creationId xmlns="" xmlns:a16="http://schemas.microsoft.com/office/drawing/2014/main" id="{063DDCA4-4973-442B-BB45-492A16977D0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14919" y="5155218"/>
            <a:ext cx="633670" cy="329508"/>
          </a:xfrm>
          <a:prstGeom prst="rect">
            <a:avLst/>
          </a:prstGeom>
        </p:spPr>
      </p:pic>
      <p:pic>
        <p:nvPicPr>
          <p:cNvPr id="35" name="Picture 34">
            <a:extLst>
              <a:ext uri="{FF2B5EF4-FFF2-40B4-BE49-F238E27FC236}">
                <a16:creationId xmlns="" xmlns:a16="http://schemas.microsoft.com/office/drawing/2014/main" id="{CA7BF023-880E-483A-B724-CB15B1D6BFD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663953" y="1772817"/>
            <a:ext cx="1584176" cy="771778"/>
          </a:xfrm>
          <a:prstGeom prst="rect">
            <a:avLst/>
          </a:prstGeom>
          <a:effectLst>
            <a:glow rad="101600">
              <a:schemeClr val="tx1">
                <a:alpha val="60000"/>
              </a:schemeClr>
            </a:glow>
          </a:effectLst>
        </p:spPr>
      </p:pic>
      <p:pic>
        <p:nvPicPr>
          <p:cNvPr id="36" name="Picture 35">
            <a:extLst>
              <a:ext uri="{FF2B5EF4-FFF2-40B4-BE49-F238E27FC236}">
                <a16:creationId xmlns="" xmlns:a16="http://schemas.microsoft.com/office/drawing/2014/main" id="{587C0B57-5763-4F63-BC39-C591E59004A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025883" y="4154419"/>
            <a:ext cx="1054227" cy="938519"/>
          </a:xfrm>
          <a:prstGeom prst="rect">
            <a:avLst/>
          </a:prstGeom>
        </p:spPr>
      </p:pic>
      <p:cxnSp>
        <p:nvCxnSpPr>
          <p:cNvPr id="42" name="Straight Connector 41">
            <a:extLst>
              <a:ext uri="{FF2B5EF4-FFF2-40B4-BE49-F238E27FC236}">
                <a16:creationId xmlns="" xmlns:a16="http://schemas.microsoft.com/office/drawing/2014/main" id="{C88B00BC-B519-49DF-B604-29DE7B4E9A7C}"/>
              </a:ext>
            </a:extLst>
          </p:cNvPr>
          <p:cNvCxnSpPr>
            <a:cxnSpLocks/>
          </p:cNvCxnSpPr>
          <p:nvPr/>
        </p:nvCxnSpPr>
        <p:spPr>
          <a:xfrm>
            <a:off x="1127448" y="3275547"/>
            <a:ext cx="4075319" cy="0"/>
          </a:xfrm>
          <a:prstGeom prst="line">
            <a:avLst/>
          </a:prstGeom>
          <a:ln w="19050">
            <a:solidFill>
              <a:srgbClr val="01A9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4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D1C7364-1604-42AC-9706-0F7870597408}"/>
              </a:ext>
            </a:extLst>
          </p:cNvPr>
          <p:cNvGrpSpPr/>
          <p:nvPr/>
        </p:nvGrpSpPr>
        <p:grpSpPr>
          <a:xfrm>
            <a:off x="-3964390" y="318367"/>
            <a:ext cx="5849646" cy="6215387"/>
            <a:chOff x="-3964390" y="318367"/>
            <a:chExt cx="5849646" cy="6215387"/>
          </a:xfrm>
        </p:grpSpPr>
        <p:sp>
          <p:nvSpPr>
            <p:cNvPr id="3" name="Oval 2">
              <a:extLst>
                <a:ext uri="{FF2B5EF4-FFF2-40B4-BE49-F238E27FC236}">
                  <a16:creationId xmlns="" xmlns:a16="http://schemas.microsoft.com/office/drawing/2014/main" id="{178E6BB2-454A-4A56-A598-8218C17807FB}"/>
                </a:ext>
              </a:extLst>
            </p:cNvPr>
            <p:cNvSpPr/>
            <p:nvPr/>
          </p:nvSpPr>
          <p:spPr bwMode="ltGray">
            <a:xfrm>
              <a:off x="-185497" y="318367"/>
              <a:ext cx="288032" cy="28803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latin typeface="MetricHPE"/>
              </a:endParaRPr>
            </a:p>
          </p:txBody>
        </p:sp>
        <p:sp>
          <p:nvSpPr>
            <p:cNvPr id="4" name="Oval 3">
              <a:extLst>
                <a:ext uri="{FF2B5EF4-FFF2-40B4-BE49-F238E27FC236}">
                  <a16:creationId xmlns="" xmlns:a16="http://schemas.microsoft.com/office/drawing/2014/main" id="{A61E6D5A-C40D-4AC2-A2AD-7E75A1722733}"/>
                </a:ext>
              </a:extLst>
            </p:cNvPr>
            <p:cNvSpPr/>
            <p:nvPr/>
          </p:nvSpPr>
          <p:spPr bwMode="ltGray">
            <a:xfrm>
              <a:off x="-183548" y="6239372"/>
              <a:ext cx="288032" cy="28803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latin typeface="MetricHPE"/>
              </a:endParaRPr>
            </a:p>
          </p:txBody>
        </p:sp>
        <p:sp>
          <p:nvSpPr>
            <p:cNvPr id="5" name="Freeform: Shape 4">
              <a:extLst>
                <a:ext uri="{FF2B5EF4-FFF2-40B4-BE49-F238E27FC236}">
                  <a16:creationId xmlns="" xmlns:a16="http://schemas.microsoft.com/office/drawing/2014/main" id="{126FED79-3CFF-4826-B042-40D892BF57A3}"/>
                </a:ext>
              </a:extLst>
            </p:cNvPr>
            <p:cNvSpPr/>
            <p:nvPr/>
          </p:nvSpPr>
          <p:spPr bwMode="ltGray">
            <a:xfrm>
              <a:off x="-3964390" y="324718"/>
              <a:ext cx="5849646" cy="6209036"/>
            </a:xfrm>
            <a:custGeom>
              <a:avLst/>
              <a:gdLst>
                <a:gd name="connsiteX0" fmla="*/ 3040574 w 5849646"/>
                <a:gd name="connsiteY0" fmla="*/ 0 h 6209036"/>
                <a:gd name="connsiteX1" fmla="*/ 5842205 w 5849646"/>
                <a:gd name="connsiteY1" fmla="*/ 1896099 h 6209036"/>
                <a:gd name="connsiteX2" fmla="*/ 5849646 w 5849646"/>
                <a:gd name="connsiteY2" fmla="*/ 1916857 h 6209036"/>
                <a:gd name="connsiteX3" fmla="*/ 680300 w 5849646"/>
                <a:gd name="connsiteY3" fmla="*/ 1916857 h 6209036"/>
                <a:gd name="connsiteX4" fmla="*/ 680300 w 5849646"/>
                <a:gd name="connsiteY4" fmla="*/ 4293121 h 6209036"/>
                <a:gd name="connsiteX5" fmla="*/ 5849308 w 5849646"/>
                <a:gd name="connsiteY5" fmla="*/ 4293121 h 6209036"/>
                <a:gd name="connsiteX6" fmla="*/ 5842205 w 5849646"/>
                <a:gd name="connsiteY6" fmla="*/ 4312937 h 6209036"/>
                <a:gd name="connsiteX7" fmla="*/ 3040574 w 5849646"/>
                <a:gd name="connsiteY7" fmla="*/ 6209036 h 6209036"/>
                <a:gd name="connsiteX8" fmla="*/ 0 w 5849646"/>
                <a:gd name="connsiteY8" fmla="*/ 3104518 h 6209036"/>
                <a:gd name="connsiteX9" fmla="*/ 3040574 w 5849646"/>
                <a:gd name="connsiteY9" fmla="*/ 0 h 6209036"/>
                <a:gd name="connsiteX0" fmla="*/ 3040574 w 5849646"/>
                <a:gd name="connsiteY0" fmla="*/ 0 h 6209036"/>
                <a:gd name="connsiteX1" fmla="*/ 5842205 w 5849646"/>
                <a:gd name="connsiteY1" fmla="*/ 1896099 h 6209036"/>
                <a:gd name="connsiteX2" fmla="*/ 5849646 w 5849646"/>
                <a:gd name="connsiteY2" fmla="*/ 1916857 h 6209036"/>
                <a:gd name="connsiteX3" fmla="*/ 680300 w 5849646"/>
                <a:gd name="connsiteY3" fmla="*/ 4293121 h 6209036"/>
                <a:gd name="connsiteX4" fmla="*/ 5849308 w 5849646"/>
                <a:gd name="connsiteY4" fmla="*/ 4293121 h 6209036"/>
                <a:gd name="connsiteX5" fmla="*/ 5842205 w 5849646"/>
                <a:gd name="connsiteY5" fmla="*/ 4312937 h 6209036"/>
                <a:gd name="connsiteX6" fmla="*/ 3040574 w 5849646"/>
                <a:gd name="connsiteY6" fmla="*/ 6209036 h 6209036"/>
                <a:gd name="connsiteX7" fmla="*/ 0 w 5849646"/>
                <a:gd name="connsiteY7" fmla="*/ 3104518 h 6209036"/>
                <a:gd name="connsiteX8" fmla="*/ 3040574 w 5849646"/>
                <a:gd name="connsiteY8" fmla="*/ 0 h 6209036"/>
                <a:gd name="connsiteX0" fmla="*/ 680300 w 5849646"/>
                <a:gd name="connsiteY0" fmla="*/ 4293121 h 6209036"/>
                <a:gd name="connsiteX1" fmla="*/ 5849308 w 5849646"/>
                <a:gd name="connsiteY1" fmla="*/ 4293121 h 6209036"/>
                <a:gd name="connsiteX2" fmla="*/ 5842205 w 5849646"/>
                <a:gd name="connsiteY2" fmla="*/ 4312937 h 6209036"/>
                <a:gd name="connsiteX3" fmla="*/ 3040574 w 5849646"/>
                <a:gd name="connsiteY3" fmla="*/ 6209036 h 6209036"/>
                <a:gd name="connsiteX4" fmla="*/ 0 w 5849646"/>
                <a:gd name="connsiteY4" fmla="*/ 3104518 h 6209036"/>
                <a:gd name="connsiteX5" fmla="*/ 3040574 w 5849646"/>
                <a:gd name="connsiteY5" fmla="*/ 0 h 6209036"/>
                <a:gd name="connsiteX6" fmla="*/ 5842205 w 5849646"/>
                <a:gd name="connsiteY6" fmla="*/ 1896099 h 6209036"/>
                <a:gd name="connsiteX7" fmla="*/ 5849646 w 5849646"/>
                <a:gd name="connsiteY7" fmla="*/ 1916857 h 6209036"/>
                <a:gd name="connsiteX8" fmla="*/ 771740 w 5849646"/>
                <a:gd name="connsiteY8" fmla="*/ 4384561 h 6209036"/>
                <a:gd name="connsiteX0" fmla="*/ 680300 w 5849646"/>
                <a:gd name="connsiteY0" fmla="*/ 4293121 h 6209036"/>
                <a:gd name="connsiteX1" fmla="*/ 5849308 w 5849646"/>
                <a:gd name="connsiteY1" fmla="*/ 4293121 h 6209036"/>
                <a:gd name="connsiteX2" fmla="*/ 5842205 w 5849646"/>
                <a:gd name="connsiteY2" fmla="*/ 4312937 h 6209036"/>
                <a:gd name="connsiteX3" fmla="*/ 3040574 w 5849646"/>
                <a:gd name="connsiteY3" fmla="*/ 6209036 h 6209036"/>
                <a:gd name="connsiteX4" fmla="*/ 0 w 5849646"/>
                <a:gd name="connsiteY4" fmla="*/ 3104518 h 6209036"/>
                <a:gd name="connsiteX5" fmla="*/ 3040574 w 5849646"/>
                <a:gd name="connsiteY5" fmla="*/ 0 h 6209036"/>
                <a:gd name="connsiteX6" fmla="*/ 5842205 w 5849646"/>
                <a:gd name="connsiteY6" fmla="*/ 1896099 h 6209036"/>
                <a:gd name="connsiteX7" fmla="*/ 5849646 w 5849646"/>
                <a:gd name="connsiteY7" fmla="*/ 1916857 h 6209036"/>
                <a:gd name="connsiteX8" fmla="*/ 3680040 w 5849646"/>
                <a:gd name="connsiteY8" fmla="*/ 2066811 h 6209036"/>
                <a:gd name="connsiteX0" fmla="*/ 680300 w 5849646"/>
                <a:gd name="connsiteY0" fmla="*/ 4293121 h 6209036"/>
                <a:gd name="connsiteX1" fmla="*/ 5849308 w 5849646"/>
                <a:gd name="connsiteY1" fmla="*/ 4293121 h 6209036"/>
                <a:gd name="connsiteX2" fmla="*/ 5842205 w 5849646"/>
                <a:gd name="connsiteY2" fmla="*/ 4312937 h 6209036"/>
                <a:gd name="connsiteX3" fmla="*/ 3040574 w 5849646"/>
                <a:gd name="connsiteY3" fmla="*/ 6209036 h 6209036"/>
                <a:gd name="connsiteX4" fmla="*/ 0 w 5849646"/>
                <a:gd name="connsiteY4" fmla="*/ 3104518 h 6209036"/>
                <a:gd name="connsiteX5" fmla="*/ 3040574 w 5849646"/>
                <a:gd name="connsiteY5" fmla="*/ 0 h 6209036"/>
                <a:gd name="connsiteX6" fmla="*/ 5842205 w 5849646"/>
                <a:gd name="connsiteY6" fmla="*/ 1896099 h 6209036"/>
                <a:gd name="connsiteX7" fmla="*/ 5849646 w 5849646"/>
                <a:gd name="connsiteY7" fmla="*/ 1916857 h 6209036"/>
                <a:gd name="connsiteX0" fmla="*/ 5849308 w 5849646"/>
                <a:gd name="connsiteY0" fmla="*/ 4293121 h 6209036"/>
                <a:gd name="connsiteX1" fmla="*/ 5842205 w 5849646"/>
                <a:gd name="connsiteY1" fmla="*/ 4312937 h 6209036"/>
                <a:gd name="connsiteX2" fmla="*/ 3040574 w 5849646"/>
                <a:gd name="connsiteY2" fmla="*/ 6209036 h 6209036"/>
                <a:gd name="connsiteX3" fmla="*/ 0 w 5849646"/>
                <a:gd name="connsiteY3" fmla="*/ 3104518 h 6209036"/>
                <a:gd name="connsiteX4" fmla="*/ 3040574 w 5849646"/>
                <a:gd name="connsiteY4" fmla="*/ 0 h 6209036"/>
                <a:gd name="connsiteX5" fmla="*/ 5842205 w 5849646"/>
                <a:gd name="connsiteY5" fmla="*/ 1896099 h 6209036"/>
                <a:gd name="connsiteX6" fmla="*/ 5849646 w 5849646"/>
                <a:gd name="connsiteY6" fmla="*/ 1916857 h 620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9646" h="6209036">
                  <a:moveTo>
                    <a:pt x="5849308" y="4293121"/>
                  </a:moveTo>
                  <a:lnTo>
                    <a:pt x="5842205" y="4312937"/>
                  </a:lnTo>
                  <a:cubicBezTo>
                    <a:pt x="5380621" y="5427195"/>
                    <a:pt x="4300021" y="6209036"/>
                    <a:pt x="3040574" y="6209036"/>
                  </a:cubicBezTo>
                  <a:cubicBezTo>
                    <a:pt x="1361311" y="6209036"/>
                    <a:pt x="0" y="4819096"/>
                    <a:pt x="0" y="3104518"/>
                  </a:cubicBezTo>
                  <a:cubicBezTo>
                    <a:pt x="0" y="1389940"/>
                    <a:pt x="1361311" y="0"/>
                    <a:pt x="3040574" y="0"/>
                  </a:cubicBezTo>
                  <a:cubicBezTo>
                    <a:pt x="4300021" y="0"/>
                    <a:pt x="5380621" y="781841"/>
                    <a:pt x="5842205" y="1896099"/>
                  </a:cubicBezTo>
                  <a:lnTo>
                    <a:pt x="5849646" y="1916857"/>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GB" dirty="0">
                <a:solidFill>
                  <a:prstClr val="white"/>
                </a:solidFill>
                <a:latin typeface="MetricHPE"/>
              </a:endParaRPr>
            </a:p>
          </p:txBody>
        </p:sp>
      </p:grpSp>
      <p:sp>
        <p:nvSpPr>
          <p:cNvPr id="8" name="TextBox 7">
            <a:extLst>
              <a:ext uri="{FF2B5EF4-FFF2-40B4-BE49-F238E27FC236}">
                <a16:creationId xmlns="" xmlns:a16="http://schemas.microsoft.com/office/drawing/2014/main" id="{8757BF12-DF3D-44D0-8A81-898CD0CD64C5}"/>
              </a:ext>
            </a:extLst>
          </p:cNvPr>
          <p:cNvSpPr txBox="1"/>
          <p:nvPr/>
        </p:nvSpPr>
        <p:spPr>
          <a:xfrm>
            <a:off x="1127448" y="2665778"/>
            <a:ext cx="6035352" cy="640175"/>
          </a:xfrm>
          <a:prstGeom prst="rect">
            <a:avLst/>
          </a:prstGeom>
          <a:noFill/>
        </p:spPr>
        <p:txBody>
          <a:bodyPr wrap="square" lIns="0" tIns="0" rIns="0" bIns="0" rtlCol="0">
            <a:spAutoFit/>
          </a:bodyPr>
          <a:lstStyle/>
          <a:p>
            <a:pPr>
              <a:lnSpc>
                <a:spcPct val="80000"/>
              </a:lnSpc>
              <a:defRPr/>
            </a:pPr>
            <a:r>
              <a:rPr lang="en-GB" sz="5200" b="1" spc="500" dirty="0">
                <a:solidFill>
                  <a:prstClr val="white"/>
                </a:solidFill>
                <a:cs typeface="Arial" panose="020B0604020202020204" pitchFamily="34" charset="0"/>
              </a:rPr>
              <a:t>Recommending</a:t>
            </a:r>
          </a:p>
        </p:txBody>
      </p:sp>
      <p:sp>
        <p:nvSpPr>
          <p:cNvPr id="9" name="TextBox 8">
            <a:extLst>
              <a:ext uri="{FF2B5EF4-FFF2-40B4-BE49-F238E27FC236}">
                <a16:creationId xmlns="" xmlns:a16="http://schemas.microsoft.com/office/drawing/2014/main" id="{8D24327B-827F-4CB7-97E1-F13AEB203E0C}"/>
              </a:ext>
            </a:extLst>
          </p:cNvPr>
          <p:cNvSpPr txBox="1"/>
          <p:nvPr/>
        </p:nvSpPr>
        <p:spPr>
          <a:xfrm>
            <a:off x="1127448" y="3541596"/>
            <a:ext cx="5433372" cy="553998"/>
          </a:xfrm>
          <a:prstGeom prst="rect">
            <a:avLst/>
          </a:prstGeom>
          <a:noFill/>
        </p:spPr>
        <p:txBody>
          <a:bodyPr wrap="square" lIns="0" tIns="0" rIns="0" bIns="0" rtlCol="0">
            <a:spAutoFit/>
          </a:bodyPr>
          <a:lstStyle/>
          <a:p>
            <a:pPr>
              <a:lnSpc>
                <a:spcPct val="90000"/>
              </a:lnSpc>
              <a:defRPr/>
            </a:pPr>
            <a:r>
              <a:rPr lang="en-GB" sz="2000" dirty="0">
                <a:solidFill>
                  <a:prstClr val="white"/>
                </a:solidFill>
                <a:cs typeface="Arial" panose="020B0604020202020204" pitchFamily="34" charset="0"/>
              </a:rPr>
              <a:t>Intelligent decisions that prevent issues, improve performance and optimize resources.</a:t>
            </a:r>
          </a:p>
        </p:txBody>
      </p:sp>
      <p:cxnSp>
        <p:nvCxnSpPr>
          <p:cNvPr id="10" name="Straight Connector 9">
            <a:extLst>
              <a:ext uri="{FF2B5EF4-FFF2-40B4-BE49-F238E27FC236}">
                <a16:creationId xmlns="" xmlns:a16="http://schemas.microsoft.com/office/drawing/2014/main" id="{C88B00BC-B519-49DF-B604-29DE7B4E9A7C}"/>
              </a:ext>
            </a:extLst>
          </p:cNvPr>
          <p:cNvCxnSpPr>
            <a:cxnSpLocks/>
          </p:cNvCxnSpPr>
          <p:nvPr/>
        </p:nvCxnSpPr>
        <p:spPr>
          <a:xfrm>
            <a:off x="1127448" y="3436085"/>
            <a:ext cx="5357172" cy="0"/>
          </a:xfrm>
          <a:prstGeom prst="line">
            <a:avLst/>
          </a:prstGeom>
          <a:ln w="19050">
            <a:solidFill>
              <a:srgbClr val="01A9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1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65" name="think-cell Slide" r:id="rId6" imgW="395" imgH="396" progId="TCLayout.ActiveDocument.1">
                  <p:embed/>
                </p:oleObj>
              </mc:Choice>
              <mc:Fallback>
                <p:oleObj name="think-cell Slide" r:id="rId6" imgW="395" imgH="39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bwMode="ltGray">
          <a:xfrm>
            <a:off x="0" y="0"/>
            <a:ext cx="158750" cy="158750"/>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dirty="0">
              <a:solidFill>
                <a:prstClr val="white"/>
              </a:solidFill>
              <a:latin typeface="Arial" panose="020B0604020202020204" pitchFamily="34" charset="0"/>
              <a:ea typeface="+mj-ea"/>
              <a:cs typeface="+mj-cs"/>
              <a:sym typeface="Arial" panose="020B0604020202020204" pitchFamily="34" charset="0"/>
            </a:endParaRPr>
          </a:p>
        </p:txBody>
      </p:sp>
      <p:sp>
        <p:nvSpPr>
          <p:cNvPr id="5" name="Title 4"/>
          <p:cNvSpPr>
            <a:spLocks noGrp="1"/>
          </p:cNvSpPr>
          <p:nvPr>
            <p:ph type="title"/>
          </p:nvPr>
        </p:nvSpPr>
        <p:spPr/>
        <p:txBody>
          <a:bodyPr/>
          <a:lstStyle/>
          <a:p>
            <a:r>
              <a:rPr lang="en-US" smtClean="0"/>
              <a:t>Portfolio of use case specific solutions</a:t>
            </a:r>
            <a:endParaRPr lang="en-US" dirty="0"/>
          </a:p>
        </p:txBody>
      </p:sp>
      <p:sp>
        <p:nvSpPr>
          <p:cNvPr id="8" name="Text Placeholder 7"/>
          <p:cNvSpPr>
            <a:spLocks noGrp="1"/>
          </p:cNvSpPr>
          <p:nvPr>
            <p:ph type="body" sz="quarter" idx="13"/>
          </p:nvPr>
        </p:nvSpPr>
        <p:spPr/>
        <p:txBody>
          <a:bodyPr/>
          <a:lstStyle/>
          <a:p>
            <a:r>
              <a:rPr lang="en-US" dirty="0" smtClean="0"/>
              <a:t>Use Cases  / Vertical Applications:</a:t>
            </a:r>
          </a:p>
          <a:p>
            <a:endParaRPr lang="en-US" dirty="0"/>
          </a:p>
        </p:txBody>
      </p:sp>
      <p:sp>
        <p:nvSpPr>
          <p:cNvPr id="11" name="Slide Number Placeholder 10"/>
          <p:cNvSpPr>
            <a:spLocks noGrp="1"/>
          </p:cNvSpPr>
          <p:nvPr>
            <p:ph type="sldNum" sz="quarter" idx="12"/>
          </p:nvPr>
        </p:nvSpPr>
        <p:spPr/>
        <p:txBody>
          <a:bodyPr/>
          <a:lstStyle/>
          <a:p>
            <a:fld id="{B016F8AB-BCEA-4347-8BA6-BE776009BC89}" type="slidenum">
              <a:rPr lang="en-US" smtClean="0"/>
              <a:pPr/>
              <a:t>13</a:t>
            </a:fld>
            <a:endParaRPr lang="en-US" dirty="0"/>
          </a:p>
        </p:txBody>
      </p:sp>
      <p:pic>
        <p:nvPicPr>
          <p:cNvPr id="43" name="Picture 42"/>
          <p:cNvPicPr>
            <a:picLocks noChangeAspect="1"/>
          </p:cNvPicPr>
          <p:nvPr/>
        </p:nvPicPr>
        <p:blipFill rotWithShape="1">
          <a:blip r:embed="rId8" cstate="print">
            <a:extLst>
              <a:ext uri="{28A0092B-C50C-407E-A947-70E740481C1C}">
                <a14:useLocalDpi xmlns:a14="http://schemas.microsoft.com/office/drawing/2010/main"/>
              </a:ext>
            </a:extLst>
          </a:blip>
          <a:srcRect l="7821"/>
          <a:stretch/>
        </p:blipFill>
        <p:spPr>
          <a:xfrm>
            <a:off x="4405760" y="1455865"/>
            <a:ext cx="3468439" cy="2871586"/>
          </a:xfrm>
          <a:prstGeom prst="rect">
            <a:avLst/>
          </a:prstGeom>
        </p:spPr>
      </p:pic>
      <p:sp>
        <p:nvSpPr>
          <p:cNvPr id="46" name="TextBox 45"/>
          <p:cNvSpPr txBox="1"/>
          <p:nvPr/>
        </p:nvSpPr>
        <p:spPr>
          <a:xfrm>
            <a:off x="4343308" y="1421707"/>
            <a:ext cx="3566160" cy="4663440"/>
          </a:xfrm>
          <a:prstGeom prst="rect">
            <a:avLst/>
          </a:prstGeom>
          <a:noFill/>
          <a:ln w="38100">
            <a:solidFill>
              <a:schemeClr val="accent1"/>
            </a:solidFill>
            <a:miter lim="800000"/>
          </a:ln>
        </p:spPr>
        <p:txBody>
          <a:bodyPr wrap="square" lIns="118872" tIns="91440" rIns="91440" bIns="0" rtlCol="0" anchor="b" anchorCtr="0">
            <a:noAutofit/>
          </a:bodyPr>
          <a:lstStyle/>
          <a:p>
            <a:pPr algn="ctr"/>
            <a:r>
              <a:rPr lang="en-US" sz="1500" b="1" dirty="0">
                <a:solidFill>
                  <a:prstClr val="black"/>
                </a:solidFill>
              </a:rPr>
              <a:t>Surveillance using</a:t>
            </a:r>
            <a:br>
              <a:rPr lang="en-US" sz="1500" b="1" dirty="0">
                <a:solidFill>
                  <a:prstClr val="black"/>
                </a:solidFill>
              </a:rPr>
            </a:br>
            <a:r>
              <a:rPr lang="en-US" sz="1500" b="1" dirty="0">
                <a:solidFill>
                  <a:prstClr val="black"/>
                </a:solidFill>
              </a:rPr>
              <a:t>video </a:t>
            </a:r>
            <a:r>
              <a:rPr lang="en-US" sz="1500" b="1" dirty="0" smtClean="0">
                <a:solidFill>
                  <a:prstClr val="black"/>
                </a:solidFill>
              </a:rPr>
              <a:t>analytics</a:t>
            </a:r>
          </a:p>
          <a:p>
            <a:pPr algn="ctr"/>
            <a:endParaRPr lang="en-US" sz="1500" b="1" dirty="0">
              <a:solidFill>
                <a:prstClr val="black"/>
              </a:solidFill>
            </a:endParaRPr>
          </a:p>
          <a:p>
            <a:pPr marL="46037" lvl="1" algn="ctr">
              <a:buSzPct val="90000"/>
            </a:pPr>
            <a:r>
              <a:rPr lang="en-US" sz="1300" i="1" dirty="0" smtClean="0">
                <a:solidFill>
                  <a:prstClr val="black"/>
                </a:solidFill>
              </a:rPr>
              <a:t>Facial </a:t>
            </a:r>
            <a:r>
              <a:rPr lang="en-US" sz="1300" i="1" dirty="0">
                <a:solidFill>
                  <a:prstClr val="black"/>
                </a:solidFill>
              </a:rPr>
              <a:t>recognition</a:t>
            </a:r>
          </a:p>
          <a:p>
            <a:pPr marL="46037" lvl="1" algn="ctr">
              <a:buSzPct val="90000"/>
            </a:pPr>
            <a:r>
              <a:rPr lang="en-US" sz="1300" i="1" dirty="0">
                <a:solidFill>
                  <a:prstClr val="black"/>
                </a:solidFill>
              </a:rPr>
              <a:t>Queue monitoring</a:t>
            </a:r>
          </a:p>
          <a:p>
            <a:pPr marL="46037" lvl="1" algn="ctr">
              <a:buSzPct val="90000"/>
            </a:pPr>
            <a:r>
              <a:rPr lang="en-US" sz="1300" i="1" dirty="0">
                <a:solidFill>
                  <a:prstClr val="black"/>
                </a:solidFill>
              </a:rPr>
              <a:t>Unattended items</a:t>
            </a:r>
          </a:p>
          <a:p>
            <a:endParaRPr lang="en-US" sz="1600" b="1" dirty="0">
              <a:solidFill>
                <a:prstClr val="black"/>
              </a:solidFill>
            </a:endParaRPr>
          </a:p>
        </p:txBody>
      </p:sp>
      <p:pic>
        <p:nvPicPr>
          <p:cNvPr id="53" name="Picture 4" descr="Nuance Ditech"/>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r="14559"/>
          <a:stretch/>
        </p:blipFill>
        <p:spPr bwMode="auto">
          <a:xfrm>
            <a:off x="657947" y="1398800"/>
            <a:ext cx="3201672" cy="267761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73394" y="1421707"/>
            <a:ext cx="3566160" cy="4663440"/>
          </a:xfrm>
          <a:prstGeom prst="rect">
            <a:avLst/>
          </a:prstGeom>
          <a:noFill/>
          <a:ln w="38100">
            <a:solidFill>
              <a:schemeClr val="accent2"/>
            </a:solidFill>
            <a:miter lim="800000"/>
          </a:ln>
        </p:spPr>
        <p:txBody>
          <a:bodyPr wrap="square" lIns="91440" tIns="0" rIns="0" bIns="0" rtlCol="0" anchor="b" anchorCtr="0">
            <a:noAutofit/>
          </a:bodyPr>
          <a:lstStyle/>
          <a:p>
            <a:pPr algn="ctr"/>
            <a:r>
              <a:rPr lang="en-US" sz="1500" b="1" dirty="0">
                <a:solidFill>
                  <a:prstClr val="black"/>
                </a:solidFill>
              </a:rPr>
              <a:t>Speech To Text Natural Language Processing </a:t>
            </a:r>
            <a:endParaRPr lang="en-US" sz="1500" b="1" dirty="0" smtClean="0">
              <a:solidFill>
                <a:prstClr val="black"/>
              </a:solidFill>
            </a:endParaRPr>
          </a:p>
          <a:p>
            <a:pPr algn="ctr"/>
            <a:endParaRPr lang="en-US" sz="1500" b="1" dirty="0">
              <a:solidFill>
                <a:prstClr val="black"/>
              </a:solidFill>
            </a:endParaRPr>
          </a:p>
          <a:p>
            <a:pPr marL="46037" lvl="1" algn="ctr">
              <a:buSzPct val="90000"/>
            </a:pPr>
            <a:r>
              <a:rPr lang="en-US" sz="1300" i="1" dirty="0" smtClean="0">
                <a:solidFill>
                  <a:prstClr val="black"/>
                </a:solidFill>
              </a:rPr>
              <a:t>Speech </a:t>
            </a:r>
            <a:r>
              <a:rPr lang="en-US" sz="1300" i="1" dirty="0">
                <a:solidFill>
                  <a:prstClr val="black"/>
                </a:solidFill>
              </a:rPr>
              <a:t>to Text</a:t>
            </a:r>
          </a:p>
          <a:p>
            <a:pPr marL="46037" lvl="1" algn="ctr">
              <a:buSzPct val="90000"/>
            </a:pPr>
            <a:r>
              <a:rPr lang="en-US" sz="1300" i="1" dirty="0">
                <a:solidFill>
                  <a:prstClr val="black"/>
                </a:solidFill>
              </a:rPr>
              <a:t>Biometric search</a:t>
            </a:r>
          </a:p>
          <a:p>
            <a:pPr marL="46037" lvl="1" algn="ctr">
              <a:buSzPct val="90000"/>
            </a:pPr>
            <a:r>
              <a:rPr lang="en-US" sz="1300" i="1" dirty="0">
                <a:solidFill>
                  <a:prstClr val="black"/>
                </a:solidFill>
              </a:rPr>
              <a:t>Live Call monitoring</a:t>
            </a:r>
          </a:p>
          <a:p>
            <a:pPr>
              <a:buSzPct val="90000"/>
            </a:pPr>
            <a:endParaRPr lang="en-US" sz="1400" dirty="0">
              <a:solidFill>
                <a:prstClr val="black"/>
              </a:solidFill>
            </a:endParaRP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a:ext>
            </a:extLst>
          </a:blip>
          <a:srcRect l="4888" r="2934"/>
          <a:stretch/>
        </p:blipFill>
        <p:spPr>
          <a:xfrm>
            <a:off x="8023853" y="1455864"/>
            <a:ext cx="3566160" cy="2952492"/>
          </a:xfrm>
          <a:prstGeom prst="rect">
            <a:avLst/>
          </a:prstGeom>
        </p:spPr>
      </p:pic>
      <p:sp>
        <p:nvSpPr>
          <p:cNvPr id="15" name="TextBox 14"/>
          <p:cNvSpPr txBox="1"/>
          <p:nvPr/>
        </p:nvSpPr>
        <p:spPr>
          <a:xfrm>
            <a:off x="8013223" y="1421707"/>
            <a:ext cx="3566160" cy="4663440"/>
          </a:xfrm>
          <a:prstGeom prst="rect">
            <a:avLst/>
          </a:prstGeom>
          <a:noFill/>
          <a:ln w="38100">
            <a:solidFill>
              <a:schemeClr val="accent3"/>
            </a:solidFill>
            <a:miter lim="800000"/>
          </a:ln>
        </p:spPr>
        <p:txBody>
          <a:bodyPr wrap="square" lIns="91440" tIns="0" rIns="91440" bIns="0" rtlCol="0" anchor="b" anchorCtr="0">
            <a:noAutofit/>
          </a:bodyPr>
          <a:lstStyle/>
          <a:p>
            <a:pPr algn="ctr"/>
            <a:r>
              <a:rPr lang="en-US" sz="1500" b="1" dirty="0" smtClean="0">
                <a:solidFill>
                  <a:prstClr val="black"/>
                </a:solidFill>
              </a:rPr>
              <a:t>Quality </a:t>
            </a:r>
            <a:r>
              <a:rPr lang="en-US" sz="1500" b="1" dirty="0">
                <a:solidFill>
                  <a:prstClr val="black"/>
                </a:solidFill>
              </a:rPr>
              <a:t>control and prescriptive </a:t>
            </a:r>
            <a:r>
              <a:rPr lang="en-US" sz="1500" b="1" dirty="0" smtClean="0">
                <a:solidFill>
                  <a:prstClr val="black"/>
                </a:solidFill>
              </a:rPr>
              <a:t>maintenance</a:t>
            </a:r>
          </a:p>
          <a:p>
            <a:pPr algn="ctr"/>
            <a:endParaRPr lang="en-US" sz="1500" b="1" dirty="0">
              <a:solidFill>
                <a:prstClr val="black"/>
              </a:solidFill>
            </a:endParaRPr>
          </a:p>
          <a:p>
            <a:pPr algn="ctr"/>
            <a:r>
              <a:rPr lang="en-US" sz="1300" i="1" dirty="0" smtClean="0">
                <a:solidFill>
                  <a:prstClr val="black"/>
                </a:solidFill>
              </a:rPr>
              <a:t>Defect identification, compliance and production line retrofit</a:t>
            </a:r>
          </a:p>
          <a:p>
            <a:pPr algn="ctr"/>
            <a:endParaRPr lang="en-US" sz="1500" b="1" dirty="0">
              <a:solidFill>
                <a:prstClr val="black"/>
              </a:solidFill>
            </a:endParaRPr>
          </a:p>
          <a:p>
            <a:endParaRPr lang="en-US" sz="1600" b="1" dirty="0">
              <a:solidFill>
                <a:prstClr val="black"/>
              </a:solidFill>
            </a:endParaRPr>
          </a:p>
        </p:txBody>
      </p:sp>
    </p:spTree>
    <p:extLst>
      <p:ext uri="{BB962C8B-B14F-4D97-AF65-F5344CB8AC3E}">
        <p14:creationId xmlns:p14="http://schemas.microsoft.com/office/powerpoint/2010/main" val="171349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mercedes f1 team hpe"/>
          <p:cNvPicPr>
            <a:picLocks noChangeAspect="1" noChangeArrowheads="1"/>
          </p:cNvPicPr>
          <p:nvPr/>
        </p:nvPicPr>
        <p:blipFill rotWithShape="1">
          <a:blip r:embed="rId3">
            <a:extLst>
              <a:ext uri="{28A0092B-C50C-407E-A947-70E740481C1C}">
                <a14:useLocalDpi xmlns:a14="http://schemas.microsoft.com/office/drawing/2010/main" val="0"/>
              </a:ext>
            </a:extLst>
          </a:blip>
          <a:srcRect l="26371" t="22821" r="35070" b="1417"/>
          <a:stretch/>
        </p:blipFill>
        <p:spPr bwMode="auto">
          <a:xfrm>
            <a:off x="609210" y="1025911"/>
            <a:ext cx="3672857" cy="441757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 xmlns:a16="http://schemas.microsoft.com/office/drawing/2014/main" id="{AF61ED84-9896-4440-905D-EC82BBEEA4A9}"/>
              </a:ext>
            </a:extLst>
          </p:cNvPr>
          <p:cNvSpPr/>
          <p:nvPr/>
        </p:nvSpPr>
        <p:spPr bwMode="ltGray">
          <a:xfrm>
            <a:off x="604424" y="3633541"/>
            <a:ext cx="3672857" cy="1808922"/>
          </a:xfrm>
          <a:prstGeom prst="rect">
            <a:avLst/>
          </a:prstGeom>
          <a:gradFill>
            <a:gsLst>
              <a:gs pos="0">
                <a:schemeClr val="tx1">
                  <a:alpha val="0"/>
                </a:schemeClr>
              </a:gs>
              <a:gs pos="100000">
                <a:schemeClr val="tx1">
                  <a:alpha val="7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136" t="17506" r="5111" b="19237"/>
          <a:stretch/>
        </p:blipFill>
        <p:spPr>
          <a:xfrm>
            <a:off x="7906215" y="1025912"/>
            <a:ext cx="3681360" cy="4416552"/>
          </a:xfrm>
          <a:prstGeom prst="rect">
            <a:avLst/>
          </a:prstGeom>
        </p:spPr>
      </p:pic>
      <p:sp>
        <p:nvSpPr>
          <p:cNvPr id="23" name="Rectangle 22">
            <a:extLst>
              <a:ext uri="{FF2B5EF4-FFF2-40B4-BE49-F238E27FC236}">
                <a16:creationId xmlns="" xmlns:a16="http://schemas.microsoft.com/office/drawing/2014/main" id="{270BA270-5BBE-4671-8AC7-92782608A849}"/>
              </a:ext>
            </a:extLst>
          </p:cNvPr>
          <p:cNvSpPr/>
          <p:nvPr/>
        </p:nvSpPr>
        <p:spPr bwMode="ltGray">
          <a:xfrm>
            <a:off x="7932342" y="3633542"/>
            <a:ext cx="3647042" cy="1808922"/>
          </a:xfrm>
          <a:prstGeom prst="rect">
            <a:avLst/>
          </a:prstGeom>
          <a:gradFill>
            <a:gsLst>
              <a:gs pos="0">
                <a:schemeClr val="tx1">
                  <a:alpha val="0"/>
                </a:schemeClr>
              </a:gs>
              <a:gs pos="100000">
                <a:schemeClr val="tx1">
                  <a:alpha val="7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052" name="Picture 4" descr="Image result for dzne logo">
            <a:extLst>
              <a:ext uri="{FF2B5EF4-FFF2-40B4-BE49-F238E27FC236}">
                <a16:creationId xmlns="" xmlns:a16="http://schemas.microsoft.com/office/drawing/2014/main" id="{134F7F1D-1412-4B02-9B8F-7D47F9A20BC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593540" y="4011641"/>
            <a:ext cx="2357829" cy="114158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nSpc>
                <a:spcPct val="100000"/>
              </a:lnSpc>
            </a:pPr>
            <a:r>
              <a:rPr lang="en-US" dirty="0"/>
              <a:t>HPE is </a:t>
            </a:r>
            <a:r>
              <a:rPr lang="en-US" dirty="0" smtClean="0"/>
              <a:t>powering AI in different industries</a:t>
            </a:r>
            <a:endParaRPr lang="en-US" dirty="0"/>
          </a:p>
        </p:txBody>
      </p:sp>
      <p:sp>
        <p:nvSpPr>
          <p:cNvPr id="3" name="Slide Number Placeholder 2"/>
          <p:cNvSpPr>
            <a:spLocks noGrp="1"/>
          </p:cNvSpPr>
          <p:nvPr>
            <p:ph type="sldNum" sz="quarter" idx="12"/>
          </p:nvPr>
        </p:nvSpPr>
        <p:spPr/>
        <p:txBody>
          <a:bodyPr/>
          <a:lstStyle/>
          <a:p>
            <a:fld id="{CF48BE44-0EA7-40A6-B65F-01FF8F1E61B1}" type="slidenum">
              <a:rPr lang="en-GB" smtClean="0">
                <a:solidFill>
                  <a:srgbClr val="617D78"/>
                </a:solidFill>
              </a:rPr>
              <a:pPr/>
              <a:t>14</a:t>
            </a:fld>
            <a:endParaRPr lang="en-GB">
              <a:solidFill>
                <a:srgbClr val="617D78"/>
              </a:solidFill>
            </a:endParaRPr>
          </a:p>
        </p:txBody>
      </p:sp>
      <p:sp>
        <p:nvSpPr>
          <p:cNvPr id="12" name="TextBox 11"/>
          <p:cNvSpPr txBox="1"/>
          <p:nvPr/>
        </p:nvSpPr>
        <p:spPr>
          <a:xfrm>
            <a:off x="609440" y="5565907"/>
            <a:ext cx="3682881" cy="601250"/>
          </a:xfrm>
          <a:prstGeom prst="rect">
            <a:avLst/>
          </a:prstGeom>
          <a:noFill/>
        </p:spPr>
        <p:txBody>
          <a:bodyPr wrap="square" lIns="0" tIns="0" rIns="0" bIns="0" rtlCol="0">
            <a:noAutofit/>
          </a:bodyPr>
          <a:lstStyle/>
          <a:p>
            <a:pPr algn="ctr"/>
            <a:r>
              <a:rPr lang="en-US" sz="1600" dirty="0"/>
              <a:t>Using AI to perfect race strategy</a:t>
            </a:r>
          </a:p>
        </p:txBody>
      </p:sp>
      <p:sp>
        <p:nvSpPr>
          <p:cNvPr id="14" name="TextBox 13"/>
          <p:cNvSpPr txBox="1"/>
          <p:nvPr/>
        </p:nvSpPr>
        <p:spPr>
          <a:xfrm>
            <a:off x="7899588" y="5565907"/>
            <a:ext cx="3682881" cy="601250"/>
          </a:xfrm>
          <a:prstGeom prst="rect">
            <a:avLst/>
          </a:prstGeom>
          <a:noFill/>
        </p:spPr>
        <p:txBody>
          <a:bodyPr wrap="square" lIns="0" tIns="0" rIns="0" bIns="0" rtlCol="0">
            <a:noAutofit/>
          </a:bodyPr>
          <a:lstStyle/>
          <a:p>
            <a:pPr algn="ctr"/>
            <a:r>
              <a:rPr lang="en-US" sz="1600" dirty="0"/>
              <a:t>Accelerating Alzheimer’s research</a:t>
            </a:r>
            <a:br>
              <a:rPr lang="en-US" sz="1600" dirty="0"/>
            </a:br>
            <a:r>
              <a:rPr lang="en-US" sz="1600" dirty="0"/>
              <a:t>100x using in-memory analytics</a:t>
            </a:r>
          </a:p>
        </p:txBody>
      </p:sp>
      <p:pic>
        <p:nvPicPr>
          <p:cNvPr id="22" name="Picture 4" descr="Image result for mercedes f1 logo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3563" y="4367484"/>
            <a:ext cx="2230770" cy="6951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275141" y="1028700"/>
            <a:ext cx="3666297" cy="4417575"/>
          </a:xfrm>
          <a:prstGeom prst="rect">
            <a:avLst/>
          </a:prstGeom>
        </p:spPr>
      </p:pic>
      <p:sp>
        <p:nvSpPr>
          <p:cNvPr id="26" name="Freeform 25"/>
          <p:cNvSpPr/>
          <p:nvPr/>
        </p:nvSpPr>
        <p:spPr bwMode="ltGray">
          <a:xfrm flipH="1">
            <a:off x="4219535" y="986348"/>
            <a:ext cx="45719" cy="5022937"/>
          </a:xfrm>
          <a:custGeom>
            <a:avLst/>
            <a:gdLst>
              <a:gd name="connsiteX0" fmla="*/ 0 w 0"/>
              <a:gd name="connsiteY0" fmla="*/ 0 h 4910203"/>
              <a:gd name="connsiteX1" fmla="*/ 0 w 0"/>
              <a:gd name="connsiteY1" fmla="*/ 4910203 h 4910203"/>
            </a:gdLst>
            <a:ahLst/>
            <a:cxnLst>
              <a:cxn ang="0">
                <a:pos x="connsiteX0" y="connsiteY0"/>
              </a:cxn>
              <a:cxn ang="0">
                <a:pos x="connsiteX1" y="connsiteY1"/>
              </a:cxn>
            </a:cxnLst>
            <a:rect l="l" t="t" r="r" b="b"/>
            <a:pathLst>
              <a:path h="4910203">
                <a:moveTo>
                  <a:pt x="0" y="0"/>
                </a:moveTo>
                <a:lnTo>
                  <a:pt x="0" y="4910203"/>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bwMode="ltGray">
          <a:xfrm flipH="1">
            <a:off x="7899865" y="986348"/>
            <a:ext cx="45719" cy="5022937"/>
          </a:xfrm>
          <a:custGeom>
            <a:avLst/>
            <a:gdLst>
              <a:gd name="connsiteX0" fmla="*/ 0 w 0"/>
              <a:gd name="connsiteY0" fmla="*/ 0 h 4910203"/>
              <a:gd name="connsiteX1" fmla="*/ 0 w 0"/>
              <a:gd name="connsiteY1" fmla="*/ 4910203 h 4910203"/>
            </a:gdLst>
            <a:ahLst/>
            <a:cxnLst>
              <a:cxn ang="0">
                <a:pos x="connsiteX0" y="connsiteY0"/>
              </a:cxn>
              <a:cxn ang="0">
                <a:pos x="connsiteX1" y="connsiteY1"/>
              </a:cxn>
            </a:cxnLst>
            <a:rect l="l" t="t" r="r" b="b"/>
            <a:pathLst>
              <a:path h="4910203">
                <a:moveTo>
                  <a:pt x="0" y="0"/>
                </a:moveTo>
                <a:lnTo>
                  <a:pt x="0" y="4910203"/>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4248393" y="5565907"/>
            <a:ext cx="3611831" cy="601250"/>
          </a:xfrm>
          <a:prstGeom prst="rect">
            <a:avLst/>
          </a:prstGeom>
          <a:noFill/>
        </p:spPr>
        <p:txBody>
          <a:bodyPr wrap="square" lIns="0" tIns="0" rIns="0" bIns="0" rtlCol="0">
            <a:noAutofit/>
          </a:bodyPr>
          <a:lstStyle/>
          <a:p>
            <a:pPr algn="ctr"/>
            <a:r>
              <a:rPr lang="en-US" sz="1600" dirty="0" smtClean="0"/>
              <a:t>Leveraging 2.3 million smart meters</a:t>
            </a:r>
            <a:br>
              <a:rPr lang="en-US" sz="1600" dirty="0" smtClean="0"/>
            </a:br>
            <a:r>
              <a:rPr lang="en-US" sz="1600" dirty="0" smtClean="0"/>
              <a:t>to fix power outages faster</a:t>
            </a:r>
            <a:endParaRPr lang="en-US" sz="1600" dirty="0"/>
          </a:p>
        </p:txBody>
      </p:sp>
      <p:pic>
        <p:nvPicPr>
          <p:cNvPr id="29" name="Picture 4" descr="Image result for centerpoint energy logo png whit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7744" y="4456981"/>
            <a:ext cx="1656673" cy="584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32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32" y="1029723"/>
            <a:ext cx="3657600" cy="4416552"/>
          </a:xfrm>
          <a:prstGeom prst="rect">
            <a:avLst/>
          </a:prstGeom>
        </p:spPr>
      </p:pic>
      <p:sp>
        <p:nvSpPr>
          <p:cNvPr id="4" name="Title 3"/>
          <p:cNvSpPr>
            <a:spLocks noGrp="1"/>
          </p:cNvSpPr>
          <p:nvPr>
            <p:ph type="title"/>
          </p:nvPr>
        </p:nvSpPr>
        <p:spPr/>
        <p:txBody>
          <a:bodyPr/>
          <a:lstStyle/>
          <a:p>
            <a:pPr>
              <a:lnSpc>
                <a:spcPct val="100000"/>
              </a:lnSpc>
            </a:pPr>
            <a:r>
              <a:rPr lang="en-US" dirty="0" smtClean="0"/>
              <a:t>Providing </a:t>
            </a:r>
            <a:r>
              <a:rPr lang="en-US" dirty="0" smtClean="0"/>
              <a:t>solutions for </a:t>
            </a:r>
            <a:r>
              <a:rPr lang="en-US" dirty="0"/>
              <a:t>tried-and-true analytics</a:t>
            </a:r>
          </a:p>
        </p:txBody>
      </p:sp>
      <p:sp>
        <p:nvSpPr>
          <p:cNvPr id="3" name="Slide Number Placeholder 2"/>
          <p:cNvSpPr>
            <a:spLocks noGrp="1"/>
          </p:cNvSpPr>
          <p:nvPr>
            <p:ph type="sldNum" sz="quarter" idx="12"/>
          </p:nvPr>
        </p:nvSpPr>
        <p:spPr/>
        <p:txBody>
          <a:bodyPr/>
          <a:lstStyle/>
          <a:p>
            <a:fld id="{CF48BE44-0EA7-40A6-B65F-01FF8F1E61B1}" type="slidenum">
              <a:rPr lang="en-GB" smtClean="0">
                <a:solidFill>
                  <a:srgbClr val="617D78"/>
                </a:solidFill>
              </a:rPr>
              <a:pPr/>
              <a:t>15</a:t>
            </a:fld>
            <a:endParaRPr lang="en-GB" dirty="0">
              <a:solidFill>
                <a:srgbClr val="617D78"/>
              </a:solidFill>
            </a:endParaRPr>
          </a:p>
        </p:txBody>
      </p:sp>
      <p:sp>
        <p:nvSpPr>
          <p:cNvPr id="10" name="Freeform 9"/>
          <p:cNvSpPr/>
          <p:nvPr/>
        </p:nvSpPr>
        <p:spPr bwMode="ltGray">
          <a:xfrm flipH="1">
            <a:off x="4250708" y="986348"/>
            <a:ext cx="45719" cy="5022937"/>
          </a:xfrm>
          <a:custGeom>
            <a:avLst/>
            <a:gdLst>
              <a:gd name="connsiteX0" fmla="*/ 0 w 0"/>
              <a:gd name="connsiteY0" fmla="*/ 0 h 4910203"/>
              <a:gd name="connsiteX1" fmla="*/ 0 w 0"/>
              <a:gd name="connsiteY1" fmla="*/ 4910203 h 4910203"/>
            </a:gdLst>
            <a:ahLst/>
            <a:cxnLst>
              <a:cxn ang="0">
                <a:pos x="connsiteX0" y="connsiteY0"/>
              </a:cxn>
              <a:cxn ang="0">
                <a:pos x="connsiteX1" y="connsiteY1"/>
              </a:cxn>
            </a:cxnLst>
            <a:rect l="l" t="t" r="r" b="b"/>
            <a:pathLst>
              <a:path h="4910203">
                <a:moveTo>
                  <a:pt x="0" y="0"/>
                </a:moveTo>
                <a:lnTo>
                  <a:pt x="0" y="4910203"/>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bwMode="ltGray">
          <a:xfrm flipH="1">
            <a:off x="7931038" y="986348"/>
            <a:ext cx="45719" cy="5022937"/>
          </a:xfrm>
          <a:custGeom>
            <a:avLst/>
            <a:gdLst>
              <a:gd name="connsiteX0" fmla="*/ 0 w 0"/>
              <a:gd name="connsiteY0" fmla="*/ 0 h 4910203"/>
              <a:gd name="connsiteX1" fmla="*/ 0 w 0"/>
              <a:gd name="connsiteY1" fmla="*/ 4910203 h 4910203"/>
            </a:gdLst>
            <a:ahLst/>
            <a:cxnLst>
              <a:cxn ang="0">
                <a:pos x="connsiteX0" y="connsiteY0"/>
              </a:cxn>
              <a:cxn ang="0">
                <a:pos x="connsiteX1" y="connsiteY1"/>
              </a:cxn>
            </a:cxnLst>
            <a:rect l="l" t="t" r="r" b="b"/>
            <a:pathLst>
              <a:path h="4910203">
                <a:moveTo>
                  <a:pt x="0" y="0"/>
                </a:moveTo>
                <a:lnTo>
                  <a:pt x="0" y="4910203"/>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09440" y="5565907"/>
            <a:ext cx="3682881" cy="601250"/>
          </a:xfrm>
          <a:prstGeom prst="rect">
            <a:avLst/>
          </a:prstGeom>
          <a:noFill/>
        </p:spPr>
        <p:txBody>
          <a:bodyPr wrap="square" lIns="0" tIns="0" rIns="0" bIns="0" rtlCol="0">
            <a:noAutofit/>
          </a:bodyPr>
          <a:lstStyle/>
          <a:p>
            <a:pPr algn="ctr"/>
            <a:r>
              <a:rPr lang="en-US" sz="1600" dirty="0" smtClean="0"/>
              <a:t>Knowing when a machine will fail</a:t>
            </a:r>
            <a:br>
              <a:rPr lang="en-US" sz="1600" dirty="0" smtClean="0"/>
            </a:br>
            <a:r>
              <a:rPr lang="en-US" sz="1600" dirty="0" smtClean="0"/>
              <a:t>before it disrupts production</a:t>
            </a:r>
            <a:endParaRPr lang="en-US" sz="1600" dirty="0"/>
          </a:p>
        </p:txBody>
      </p:sp>
      <p:sp>
        <p:nvSpPr>
          <p:cNvPr id="14" name="TextBox 13"/>
          <p:cNvSpPr txBox="1"/>
          <p:nvPr/>
        </p:nvSpPr>
        <p:spPr>
          <a:xfrm>
            <a:off x="7990424" y="5565907"/>
            <a:ext cx="3592045" cy="601250"/>
          </a:xfrm>
          <a:prstGeom prst="rect">
            <a:avLst/>
          </a:prstGeom>
          <a:noFill/>
        </p:spPr>
        <p:txBody>
          <a:bodyPr wrap="square" lIns="0" tIns="0" rIns="0" bIns="0" rtlCol="0">
            <a:noAutofit/>
          </a:bodyPr>
          <a:lstStyle/>
          <a:p>
            <a:pPr algn="ctr"/>
            <a:r>
              <a:rPr lang="en-US" sz="1600" dirty="0" smtClean="0"/>
              <a:t>AI data platforms to manage </a:t>
            </a:r>
            <a:r>
              <a:rPr lang="en-US" sz="1600" dirty="0"/>
              <a:t>Exponential Growth of Medical Imaging</a:t>
            </a:r>
            <a:endParaRPr lang="en-US" sz="1600" dirty="0"/>
          </a:p>
        </p:txBody>
      </p:sp>
      <p:pic>
        <p:nvPicPr>
          <p:cNvPr id="2050" name="Picture 2" descr="Image result for abb logo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876" y="4562464"/>
            <a:ext cx="1014007" cy="403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enterpoint energy logo png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8917" y="4456981"/>
            <a:ext cx="1656673" cy="5849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19828" r="34699"/>
          <a:stretch/>
        </p:blipFill>
        <p:spPr>
          <a:xfrm>
            <a:off x="4313734" y="1025911"/>
            <a:ext cx="3573839" cy="4416552"/>
          </a:xfrm>
          <a:prstGeom prst="rect">
            <a:avLst/>
          </a:prstGeom>
        </p:spPr>
      </p:pic>
      <p:sp>
        <p:nvSpPr>
          <p:cNvPr id="19" name="Rectangle 18">
            <a:extLst>
              <a:ext uri="{FF2B5EF4-FFF2-40B4-BE49-F238E27FC236}">
                <a16:creationId xmlns="" xmlns:a16="http://schemas.microsoft.com/office/drawing/2014/main" id="{BF0ECC16-2085-4A1F-BA8A-95470C8F001E}"/>
              </a:ext>
            </a:extLst>
          </p:cNvPr>
          <p:cNvSpPr/>
          <p:nvPr/>
        </p:nvSpPr>
        <p:spPr bwMode="ltGray">
          <a:xfrm>
            <a:off x="4320302" y="3633541"/>
            <a:ext cx="3562904" cy="1808922"/>
          </a:xfrm>
          <a:prstGeom prst="rect">
            <a:avLst/>
          </a:prstGeom>
          <a:gradFill>
            <a:gsLst>
              <a:gs pos="0">
                <a:schemeClr val="tx1">
                  <a:alpha val="0"/>
                </a:schemeClr>
              </a:gs>
              <a:gs pos="100000">
                <a:schemeClr val="tx1">
                  <a:alpha val="70000"/>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1" name="TextBox 20"/>
          <p:cNvSpPr txBox="1"/>
          <p:nvPr/>
        </p:nvSpPr>
        <p:spPr>
          <a:xfrm>
            <a:off x="4279566" y="5565907"/>
            <a:ext cx="3611831" cy="601250"/>
          </a:xfrm>
          <a:prstGeom prst="rect">
            <a:avLst/>
          </a:prstGeom>
          <a:noFill/>
        </p:spPr>
        <p:txBody>
          <a:bodyPr wrap="square" lIns="0" tIns="0" rIns="0" bIns="0" rtlCol="0">
            <a:noAutofit/>
          </a:bodyPr>
          <a:lstStyle/>
          <a:p>
            <a:pPr algn="ctr"/>
            <a:r>
              <a:rPr lang="en-US" sz="1600" dirty="0"/>
              <a:t>Converging AI, IT and </a:t>
            </a:r>
            <a:r>
              <a:rPr lang="en-US" sz="1600" dirty="0" smtClean="0"/>
              <a:t>OT</a:t>
            </a:r>
            <a:br>
              <a:rPr lang="en-US" sz="1600" dirty="0" smtClean="0"/>
            </a:br>
            <a:r>
              <a:rPr lang="en-US" sz="1600" dirty="0" smtClean="0"/>
              <a:t>to boost </a:t>
            </a:r>
            <a:r>
              <a:rPr lang="en-US" sz="1600" dirty="0"/>
              <a:t>output and quality</a:t>
            </a:r>
          </a:p>
        </p:txBody>
      </p:sp>
      <p:grpSp>
        <p:nvGrpSpPr>
          <p:cNvPr id="22" name="Group 21">
            <a:extLst>
              <a:ext uri="{FF2B5EF4-FFF2-40B4-BE49-F238E27FC236}">
                <a16:creationId xmlns="" xmlns:a16="http://schemas.microsoft.com/office/drawing/2014/main" id="{56C43C8A-8128-4168-A517-B00889FC4E0D}"/>
              </a:ext>
            </a:extLst>
          </p:cNvPr>
          <p:cNvGrpSpPr/>
          <p:nvPr/>
        </p:nvGrpSpPr>
        <p:grpSpPr>
          <a:xfrm>
            <a:off x="4818969" y="4299652"/>
            <a:ext cx="2488176" cy="830834"/>
            <a:chOff x="4882997" y="4299652"/>
            <a:chExt cx="2488176" cy="830834"/>
          </a:xfrm>
        </p:grpSpPr>
        <p:pic>
          <p:nvPicPr>
            <p:cNvPr id="23" name="Picture 22">
              <a:extLst>
                <a:ext uri="{FF2B5EF4-FFF2-40B4-BE49-F238E27FC236}">
                  <a16:creationId xmlns="" xmlns:a16="http://schemas.microsoft.com/office/drawing/2014/main" id="{107251D7-EADD-4C9A-B2CB-E5E34BDA84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33321"/>
            <a:stretch/>
          </p:blipFill>
          <p:spPr>
            <a:xfrm>
              <a:off x="5715000" y="4299652"/>
              <a:ext cx="1656173" cy="830834"/>
            </a:xfrm>
            <a:prstGeom prst="rect">
              <a:avLst/>
            </a:prstGeom>
          </p:spPr>
        </p:pic>
        <p:pic>
          <p:nvPicPr>
            <p:cNvPr id="24" name="Picture 23">
              <a:extLst>
                <a:ext uri="{FF2B5EF4-FFF2-40B4-BE49-F238E27FC236}">
                  <a16:creationId xmlns="" xmlns:a16="http://schemas.microsoft.com/office/drawing/2014/main" id="{45FF0036-1FA4-4347-9329-2DCF6CB102A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6503"/>
            <a:stretch/>
          </p:blipFill>
          <p:spPr>
            <a:xfrm>
              <a:off x="4882997" y="4299652"/>
              <a:ext cx="832003" cy="830834"/>
            </a:xfrm>
            <a:prstGeom prst="rect">
              <a:avLst/>
            </a:prstGeom>
          </p:spPr>
        </p:pic>
      </p:grpSp>
      <p:pic>
        <p:nvPicPr>
          <p:cNvPr id="25" name="Picture 6" descr="Picture 6"/>
          <p:cNvPicPr>
            <a:picLocks noChangeAspect="1"/>
          </p:cNvPicPr>
          <p:nvPr/>
        </p:nvPicPr>
        <p:blipFill>
          <a:blip r:embed="rId10">
            <a:extLst/>
          </a:blip>
          <a:srcRect t="3534" b="3533"/>
          <a:stretch>
            <a:fillRect/>
          </a:stretch>
        </p:blipFill>
        <p:spPr>
          <a:xfrm>
            <a:off x="7962446" y="1025912"/>
            <a:ext cx="3616937" cy="4416552"/>
          </a:xfrm>
          <a:prstGeom prst="rect">
            <a:avLst/>
          </a:prstGeom>
          <a:ln w="12700">
            <a:miter lim="400000"/>
          </a:ln>
        </p:spPr>
      </p:pic>
    </p:spTree>
    <p:extLst>
      <p:ext uri="{BB962C8B-B14F-4D97-AF65-F5344CB8AC3E}">
        <p14:creationId xmlns:p14="http://schemas.microsoft.com/office/powerpoint/2010/main" val="425252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52822" y="1026090"/>
            <a:ext cx="3651932" cy="42061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367" y="1026090"/>
            <a:ext cx="3685032" cy="4206240"/>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066" y="1028701"/>
            <a:ext cx="3617877" cy="4207533"/>
          </a:xfrm>
          <a:prstGeom prst="rect">
            <a:avLst/>
          </a:prstGeom>
        </p:spPr>
      </p:pic>
      <p:sp>
        <p:nvSpPr>
          <p:cNvPr id="2" name="Title 1"/>
          <p:cNvSpPr>
            <a:spLocks noGrp="1"/>
          </p:cNvSpPr>
          <p:nvPr>
            <p:ph type="title"/>
          </p:nvPr>
        </p:nvSpPr>
        <p:spPr/>
        <p:txBody>
          <a:bodyPr/>
          <a:lstStyle/>
          <a:p>
            <a:pPr>
              <a:lnSpc>
                <a:spcPct val="100000"/>
              </a:lnSpc>
            </a:pPr>
            <a:r>
              <a:rPr lang="en-US" dirty="0" smtClean="0"/>
              <a:t>HPE is at the forefront of what’s next for data</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US" smtClean="0">
                <a:solidFill>
                  <a:srgbClr val="5F7A76"/>
                </a:solidFill>
              </a:rPr>
              <a:pPr/>
              <a:t>16</a:t>
            </a:fld>
            <a:endParaRPr lang="en-US" dirty="0">
              <a:solidFill>
                <a:srgbClr val="5F7A76"/>
              </a:solidFill>
            </a:endParaRPr>
          </a:p>
        </p:txBody>
      </p:sp>
      <p:sp>
        <p:nvSpPr>
          <p:cNvPr id="7" name="Text Placeholder 5"/>
          <p:cNvSpPr txBox="1">
            <a:spLocks/>
          </p:cNvSpPr>
          <p:nvPr/>
        </p:nvSpPr>
        <p:spPr>
          <a:xfrm>
            <a:off x="4251848" y="1907765"/>
            <a:ext cx="4363342" cy="32004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buClr>
                <a:schemeClr val="tx1"/>
              </a:buClr>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800"/>
              </a:spcBef>
              <a:buClr>
                <a:schemeClr val="tx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600"/>
              </a:spcBef>
              <a:buClr>
                <a:schemeClr val="tx1"/>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tx1"/>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tx1"/>
              </a:buClr>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tx1"/>
              </a:buClr>
              <a:buFont typeface="Arial" panose="020B0604020202020204" pitchFamily="34" charset="0"/>
              <a:buNone/>
              <a:defRPr sz="1600" b="1" kern="1200">
                <a:solidFill>
                  <a:schemeClr val="tx1"/>
                </a:solidFill>
                <a:latin typeface="+mn-lt"/>
                <a:ea typeface="+mn-ea"/>
                <a:cs typeface="+mn-cs"/>
              </a:defRPr>
            </a:lvl9pPr>
          </a:lstStyle>
          <a:p>
            <a:endParaRPr lang="en-US" sz="1800" b="0" dirty="0"/>
          </a:p>
        </p:txBody>
      </p:sp>
      <p:sp>
        <p:nvSpPr>
          <p:cNvPr id="14" name="Freeform 13"/>
          <p:cNvSpPr/>
          <p:nvPr/>
        </p:nvSpPr>
        <p:spPr bwMode="ltGray">
          <a:xfrm flipH="1">
            <a:off x="4190162" y="986348"/>
            <a:ext cx="45719" cy="5022937"/>
          </a:xfrm>
          <a:custGeom>
            <a:avLst/>
            <a:gdLst>
              <a:gd name="connsiteX0" fmla="*/ 0 w 0"/>
              <a:gd name="connsiteY0" fmla="*/ 0 h 4910203"/>
              <a:gd name="connsiteX1" fmla="*/ 0 w 0"/>
              <a:gd name="connsiteY1" fmla="*/ 4910203 h 4910203"/>
            </a:gdLst>
            <a:ahLst/>
            <a:cxnLst>
              <a:cxn ang="0">
                <a:pos x="connsiteX0" y="connsiteY0"/>
              </a:cxn>
              <a:cxn ang="0">
                <a:pos x="connsiteX1" y="connsiteY1"/>
              </a:cxn>
            </a:cxnLst>
            <a:rect l="l" t="t" r="r" b="b"/>
            <a:pathLst>
              <a:path h="4910203">
                <a:moveTo>
                  <a:pt x="0" y="0"/>
                </a:moveTo>
                <a:lnTo>
                  <a:pt x="0" y="4910203"/>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bwMode="ltGray">
          <a:xfrm flipH="1">
            <a:off x="7857508" y="986348"/>
            <a:ext cx="45719" cy="5022937"/>
          </a:xfrm>
          <a:custGeom>
            <a:avLst/>
            <a:gdLst>
              <a:gd name="connsiteX0" fmla="*/ 0 w 0"/>
              <a:gd name="connsiteY0" fmla="*/ 0 h 4910203"/>
              <a:gd name="connsiteX1" fmla="*/ 0 w 0"/>
              <a:gd name="connsiteY1" fmla="*/ 4910203 h 4910203"/>
            </a:gdLst>
            <a:ahLst/>
            <a:cxnLst>
              <a:cxn ang="0">
                <a:pos x="connsiteX0" y="connsiteY0"/>
              </a:cxn>
              <a:cxn ang="0">
                <a:pos x="connsiteX1" y="connsiteY1"/>
              </a:cxn>
            </a:cxnLst>
            <a:rect l="l" t="t" r="r" b="b"/>
            <a:pathLst>
              <a:path h="4910203">
                <a:moveTo>
                  <a:pt x="0" y="0"/>
                </a:moveTo>
                <a:lnTo>
                  <a:pt x="0" y="4910203"/>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6823" y="5465886"/>
            <a:ext cx="10972560" cy="412053"/>
          </a:xfrm>
          <a:prstGeom prst="rect">
            <a:avLst/>
          </a:prstGeom>
          <a:noFill/>
        </p:spPr>
        <p:txBody>
          <a:bodyPr wrap="square" lIns="0" tIns="0" rIns="0" bIns="0" rtlCol="0">
            <a:noAutofit/>
          </a:bodyPr>
          <a:lstStyle/>
          <a:p>
            <a:pPr algn="ctr"/>
            <a:r>
              <a:rPr lang="en-US" sz="2000" dirty="0"/>
              <a:t>Investing, partnering, and inventing new forms of computing to power an AI-driven world</a:t>
            </a:r>
          </a:p>
        </p:txBody>
      </p:sp>
      <p:sp>
        <p:nvSpPr>
          <p:cNvPr id="13" name="Rectangle 12"/>
          <p:cNvSpPr/>
          <p:nvPr/>
        </p:nvSpPr>
        <p:spPr>
          <a:xfrm>
            <a:off x="824036" y="4215837"/>
            <a:ext cx="3233997" cy="787688"/>
          </a:xfrm>
          <a:prstGeom prst="rect">
            <a:avLst/>
          </a:prstGeom>
          <a:solidFill>
            <a:schemeClr val="bg1">
              <a:alpha val="85000"/>
            </a:schemeClr>
          </a:solidFill>
          <a:ln w="57150">
            <a:solidFill>
              <a:schemeClr val="accent1"/>
            </a:solidFill>
            <a:miter lim="800000"/>
          </a:ln>
        </p:spPr>
        <p:txBody>
          <a:bodyPr wrap="square" lIns="0" rIns="0" anchor="ctr">
            <a:noAutofit/>
          </a:bodyPr>
          <a:lstStyle/>
          <a:p>
            <a:pPr algn="ctr"/>
            <a:r>
              <a:rPr lang="en-US" sz="1600" b="1" dirty="0" smtClean="0"/>
              <a:t>Memory-Driven Computing</a:t>
            </a:r>
          </a:p>
          <a:p>
            <a:pPr algn="ctr"/>
            <a:r>
              <a:rPr lang="en-US" sz="1500" dirty="0" smtClean="0"/>
              <a:t>Ultimate composable infrastructure</a:t>
            </a:r>
            <a:endParaRPr lang="en-US" sz="1500" dirty="0"/>
          </a:p>
        </p:txBody>
      </p:sp>
      <p:sp>
        <p:nvSpPr>
          <p:cNvPr id="17" name="Rectangle 16"/>
          <p:cNvSpPr/>
          <p:nvPr/>
        </p:nvSpPr>
        <p:spPr>
          <a:xfrm>
            <a:off x="8157477" y="4215836"/>
            <a:ext cx="3233997" cy="787689"/>
          </a:xfrm>
          <a:prstGeom prst="rect">
            <a:avLst/>
          </a:prstGeom>
          <a:solidFill>
            <a:schemeClr val="bg1">
              <a:alpha val="85000"/>
            </a:schemeClr>
          </a:solidFill>
          <a:ln w="57150">
            <a:solidFill>
              <a:schemeClr val="accent1"/>
            </a:solidFill>
            <a:miter lim="800000"/>
          </a:ln>
        </p:spPr>
        <p:txBody>
          <a:bodyPr wrap="square" anchor="ctr">
            <a:noAutofit/>
          </a:bodyPr>
          <a:lstStyle/>
          <a:p>
            <a:pPr algn="ctr"/>
            <a:r>
              <a:rPr lang="en-US" sz="1600" b="1" dirty="0" smtClean="0"/>
              <a:t>In-memory analytics</a:t>
            </a:r>
          </a:p>
          <a:p>
            <a:pPr algn="ctr"/>
            <a:r>
              <a:rPr lang="en-US" sz="1500" dirty="0" smtClean="0"/>
              <a:t>Extreme scale-up computing</a:t>
            </a:r>
            <a:endParaRPr lang="en-US" sz="1500" dirty="0"/>
          </a:p>
        </p:txBody>
      </p:sp>
      <p:sp>
        <p:nvSpPr>
          <p:cNvPr id="18" name="Rectangle 17"/>
          <p:cNvSpPr/>
          <p:nvPr/>
        </p:nvSpPr>
        <p:spPr>
          <a:xfrm>
            <a:off x="4456960" y="4215836"/>
            <a:ext cx="3233997" cy="787689"/>
          </a:xfrm>
          <a:prstGeom prst="rect">
            <a:avLst/>
          </a:prstGeom>
          <a:solidFill>
            <a:schemeClr val="bg1">
              <a:alpha val="85000"/>
            </a:schemeClr>
          </a:solidFill>
          <a:ln w="57150">
            <a:solidFill>
              <a:schemeClr val="accent1"/>
            </a:solidFill>
            <a:miter lim="800000"/>
          </a:ln>
        </p:spPr>
        <p:txBody>
          <a:bodyPr wrap="square" anchor="ctr">
            <a:noAutofit/>
          </a:bodyPr>
          <a:lstStyle/>
          <a:p>
            <a:pPr algn="ctr"/>
            <a:r>
              <a:rPr lang="en-US" sz="1600" b="1" dirty="0" smtClean="0"/>
              <a:t>High-performance computing</a:t>
            </a:r>
          </a:p>
          <a:p>
            <a:pPr algn="ctr"/>
            <a:r>
              <a:rPr lang="en-US" sz="1500" dirty="0" smtClean="0"/>
              <a:t>From the enterprise to exascale</a:t>
            </a:r>
            <a:endParaRPr lang="en-US" sz="1500" dirty="0"/>
          </a:p>
        </p:txBody>
      </p:sp>
    </p:spTree>
    <p:extLst>
      <p:ext uri="{BB962C8B-B14F-4D97-AF65-F5344CB8AC3E}">
        <p14:creationId xmlns:p14="http://schemas.microsoft.com/office/powerpoint/2010/main" val="1120261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00000"/>
              </a:lnSpc>
            </a:pPr>
            <a:r>
              <a:rPr lang="en-US" dirty="0"/>
              <a:t>Wherever you are on your AI journey, HPE can help</a:t>
            </a:r>
          </a:p>
        </p:txBody>
      </p:sp>
      <p:sp>
        <p:nvSpPr>
          <p:cNvPr id="2" name="Slide Number Placeholder 1"/>
          <p:cNvSpPr>
            <a:spLocks noGrp="1"/>
          </p:cNvSpPr>
          <p:nvPr>
            <p:ph type="sldNum" sz="quarter" idx="12"/>
          </p:nvPr>
        </p:nvSpPr>
        <p:spPr/>
        <p:txBody>
          <a:bodyPr/>
          <a:lstStyle/>
          <a:p>
            <a:fld id="{B016F8AB-BCEA-4347-8BA6-BE776009BC89}" type="slidenum">
              <a:rPr lang="en-US" smtClean="0">
                <a:solidFill>
                  <a:srgbClr val="5F7A76"/>
                </a:solidFill>
              </a:rPr>
              <a:pPr/>
              <a:t>17</a:t>
            </a:fld>
            <a:endParaRPr lang="en-US" dirty="0">
              <a:solidFill>
                <a:srgbClr val="5F7A76"/>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5" b="17865"/>
          <a:stretch/>
        </p:blipFill>
        <p:spPr>
          <a:xfrm>
            <a:off x="609440" y="1035424"/>
            <a:ext cx="10969943" cy="5060576"/>
          </a:xfrm>
          <a:prstGeom prst="rect">
            <a:avLst/>
          </a:prstGeom>
        </p:spPr>
      </p:pic>
      <p:sp>
        <p:nvSpPr>
          <p:cNvPr id="37" name="Rectangle 36"/>
          <p:cNvSpPr/>
          <p:nvPr/>
        </p:nvSpPr>
        <p:spPr>
          <a:xfrm>
            <a:off x="945743" y="1524000"/>
            <a:ext cx="3143253" cy="1323705"/>
          </a:xfrm>
          <a:prstGeom prst="rect">
            <a:avLst/>
          </a:prstGeom>
          <a:solidFill>
            <a:srgbClr val="01A982">
              <a:alpha val="85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45720" numCol="1" spcCol="0" rtlCol="0" fromWordArt="0" anchor="t" anchorCtr="0" forceAA="0" compatLnSpc="1">
            <a:prstTxWarp prst="textNoShape">
              <a:avLst/>
            </a:prstTxWarp>
            <a:noAutofit/>
          </a:bodyPr>
          <a:lstStyle/>
          <a:p>
            <a:pPr algn="ctr">
              <a:spcAft>
                <a:spcPts val="400"/>
              </a:spcAft>
            </a:pPr>
            <a:r>
              <a:rPr lang="en-US" b="1" dirty="0">
                <a:solidFill>
                  <a:prstClr val="white"/>
                </a:solidFill>
              </a:rPr>
              <a:t>Explore</a:t>
            </a:r>
          </a:p>
          <a:p>
            <a:pPr algn="ctr">
              <a:spcBef>
                <a:spcPts val="400"/>
              </a:spcBef>
            </a:pPr>
            <a:r>
              <a:rPr lang="en-US" sz="1200" dirty="0">
                <a:solidFill>
                  <a:prstClr val="white"/>
                </a:solidFill>
              </a:rPr>
              <a:t>HPE Artificial Intelligence</a:t>
            </a:r>
            <a:br>
              <a:rPr lang="en-US" sz="1200" dirty="0">
                <a:solidFill>
                  <a:prstClr val="white"/>
                </a:solidFill>
              </a:rPr>
            </a:br>
            <a:r>
              <a:rPr lang="en-US" sz="1200" dirty="0">
                <a:solidFill>
                  <a:prstClr val="white"/>
                </a:solidFill>
              </a:rPr>
              <a:t>Transformation Workshop  </a:t>
            </a:r>
          </a:p>
          <a:p>
            <a:pPr algn="ctr">
              <a:spcBef>
                <a:spcPts val="400"/>
              </a:spcBef>
            </a:pPr>
            <a:r>
              <a:rPr lang="en-US" sz="1200" dirty="0">
                <a:solidFill>
                  <a:prstClr val="white"/>
                </a:solidFill>
              </a:rPr>
              <a:t>HPE AI/ Deep learning Trainings</a:t>
            </a:r>
          </a:p>
          <a:p>
            <a:pPr algn="ctr">
              <a:spcBef>
                <a:spcPts val="400"/>
              </a:spcBef>
            </a:pPr>
            <a:endParaRPr lang="en-US" sz="1200" dirty="0">
              <a:solidFill>
                <a:prstClr val="white"/>
              </a:solidFill>
            </a:endParaRPr>
          </a:p>
        </p:txBody>
      </p:sp>
      <p:sp>
        <p:nvSpPr>
          <p:cNvPr id="40" name="TextBox 39"/>
          <p:cNvSpPr txBox="1"/>
          <p:nvPr/>
        </p:nvSpPr>
        <p:spPr>
          <a:xfrm>
            <a:off x="6341950" y="3332869"/>
            <a:ext cx="1629944" cy="748937"/>
          </a:xfrm>
          <a:prstGeom prst="rect">
            <a:avLst/>
          </a:prstGeom>
          <a:noFill/>
        </p:spPr>
        <p:txBody>
          <a:bodyPr wrap="square" lIns="0" tIns="0" rIns="0" bIns="0" rtlCol="0">
            <a:noAutofit/>
          </a:bodyPr>
          <a:lstStyle/>
          <a:p>
            <a:pPr algn="ctr"/>
            <a:r>
              <a:rPr lang="en-US" sz="1300" dirty="0">
                <a:solidFill>
                  <a:prstClr val="white"/>
                </a:solidFill>
              </a:rPr>
              <a:t>Integrate AI to the existing applications</a:t>
            </a:r>
          </a:p>
        </p:txBody>
      </p:sp>
      <p:sp>
        <p:nvSpPr>
          <p:cNvPr id="41" name="TextBox 40"/>
          <p:cNvSpPr txBox="1"/>
          <p:nvPr/>
        </p:nvSpPr>
        <p:spPr>
          <a:xfrm>
            <a:off x="8363969" y="4593727"/>
            <a:ext cx="2014118" cy="605216"/>
          </a:xfrm>
          <a:prstGeom prst="rect">
            <a:avLst/>
          </a:prstGeom>
          <a:noFill/>
        </p:spPr>
        <p:txBody>
          <a:bodyPr wrap="square" lIns="0" tIns="0" rIns="0" bIns="0" rtlCol="0">
            <a:noAutofit/>
          </a:bodyPr>
          <a:lstStyle/>
          <a:p>
            <a:pPr algn="ctr">
              <a:spcAft>
                <a:spcPts val="800"/>
              </a:spcAft>
            </a:pPr>
            <a:r>
              <a:rPr lang="en-US" sz="1300" dirty="0">
                <a:solidFill>
                  <a:prstClr val="white"/>
                </a:solidFill>
                <a:cs typeface="Arial" panose="020B0604020202020204" pitchFamily="34" charset="0"/>
              </a:rPr>
              <a:t>Manage change, train your teams and AI systems</a:t>
            </a:r>
          </a:p>
        </p:txBody>
      </p:sp>
      <p:sp>
        <p:nvSpPr>
          <p:cNvPr id="42" name="TextBox 41"/>
          <p:cNvSpPr txBox="1"/>
          <p:nvPr/>
        </p:nvSpPr>
        <p:spPr>
          <a:xfrm>
            <a:off x="5095924" y="3244043"/>
            <a:ext cx="1204442" cy="605216"/>
          </a:xfrm>
          <a:prstGeom prst="rect">
            <a:avLst/>
          </a:prstGeom>
          <a:noFill/>
        </p:spPr>
        <p:txBody>
          <a:bodyPr wrap="square" lIns="0" tIns="0" rIns="0" bIns="0" rtlCol="0">
            <a:noAutofit/>
          </a:bodyPr>
          <a:lstStyle/>
          <a:p>
            <a:pPr algn="ctr">
              <a:spcBef>
                <a:spcPts val="600"/>
              </a:spcBef>
            </a:pPr>
            <a:endParaRPr lang="en-US" sz="1400" dirty="0">
              <a:solidFill>
                <a:prstClr val="white"/>
              </a:solidFill>
            </a:endParaRPr>
          </a:p>
        </p:txBody>
      </p:sp>
      <p:sp>
        <p:nvSpPr>
          <p:cNvPr id="43" name="TextBox 42"/>
          <p:cNvSpPr txBox="1"/>
          <p:nvPr/>
        </p:nvSpPr>
        <p:spPr>
          <a:xfrm>
            <a:off x="714162" y="5052430"/>
            <a:ext cx="1711530" cy="605216"/>
          </a:xfrm>
          <a:prstGeom prst="rect">
            <a:avLst/>
          </a:prstGeom>
          <a:noFill/>
        </p:spPr>
        <p:txBody>
          <a:bodyPr wrap="square" lIns="0" tIns="0" rIns="0" bIns="0" rtlCol="0">
            <a:noAutofit/>
          </a:bodyPr>
          <a:lstStyle/>
          <a:p>
            <a:pPr algn="ctr">
              <a:spcBef>
                <a:spcPts val="600"/>
              </a:spcBef>
            </a:pPr>
            <a:r>
              <a:rPr lang="en-US" sz="1300" dirty="0">
                <a:solidFill>
                  <a:prstClr val="white"/>
                </a:solidFill>
              </a:rPr>
              <a:t>Understand AI, data, analytics outcomes and challenges</a:t>
            </a:r>
          </a:p>
        </p:txBody>
      </p:sp>
      <p:sp>
        <p:nvSpPr>
          <p:cNvPr id="46" name="TextBox 45"/>
          <p:cNvSpPr txBox="1"/>
          <p:nvPr/>
        </p:nvSpPr>
        <p:spPr>
          <a:xfrm>
            <a:off x="5213332" y="4484840"/>
            <a:ext cx="1988252" cy="822991"/>
          </a:xfrm>
          <a:prstGeom prst="rect">
            <a:avLst/>
          </a:prstGeom>
          <a:noFill/>
        </p:spPr>
        <p:txBody>
          <a:bodyPr wrap="square" lIns="0" tIns="0" rIns="0" bIns="0" rtlCol="0">
            <a:noAutofit/>
          </a:bodyPr>
          <a:lstStyle/>
          <a:p>
            <a:pPr algn="ctr"/>
            <a:r>
              <a:rPr lang="en-US" sz="1300" dirty="0">
                <a:solidFill>
                  <a:prstClr val="white"/>
                </a:solidFill>
                <a:cs typeface="Arial" panose="020B0604020202020204" pitchFamily="34" charset="0"/>
              </a:rPr>
              <a:t>Conduct a Proof-of-Value for select use cases</a:t>
            </a:r>
          </a:p>
        </p:txBody>
      </p:sp>
      <p:sp>
        <p:nvSpPr>
          <p:cNvPr id="48" name="TextBox 47"/>
          <p:cNvSpPr txBox="1"/>
          <p:nvPr/>
        </p:nvSpPr>
        <p:spPr>
          <a:xfrm>
            <a:off x="2790626" y="5474507"/>
            <a:ext cx="1772022" cy="810319"/>
          </a:xfrm>
          <a:prstGeom prst="rect">
            <a:avLst/>
          </a:prstGeom>
          <a:noFill/>
        </p:spPr>
        <p:txBody>
          <a:bodyPr wrap="square" lIns="0" tIns="0" rIns="0" bIns="0" rtlCol="0">
            <a:noAutofit/>
          </a:bodyPr>
          <a:lstStyle/>
          <a:p>
            <a:pPr algn="ctr">
              <a:spcBef>
                <a:spcPts val="600"/>
              </a:spcBef>
            </a:pPr>
            <a:r>
              <a:rPr lang="en-US" sz="1300" dirty="0">
                <a:solidFill>
                  <a:prstClr val="white"/>
                </a:solidFill>
              </a:rPr>
              <a:t>Explore the best use cases and technologies</a:t>
            </a:r>
          </a:p>
          <a:p>
            <a:pPr algn="ctr">
              <a:spcBef>
                <a:spcPts val="600"/>
              </a:spcBef>
            </a:pPr>
            <a:endParaRPr lang="en-US" sz="1300" dirty="0">
              <a:solidFill>
                <a:prstClr val="white"/>
              </a:solidFill>
            </a:endParaRPr>
          </a:p>
        </p:txBody>
      </p:sp>
      <p:sp>
        <p:nvSpPr>
          <p:cNvPr id="55" name="TextBox 54"/>
          <p:cNvSpPr txBox="1"/>
          <p:nvPr/>
        </p:nvSpPr>
        <p:spPr>
          <a:xfrm>
            <a:off x="2226168" y="4242060"/>
            <a:ext cx="1294501" cy="809398"/>
          </a:xfrm>
          <a:prstGeom prst="rect">
            <a:avLst/>
          </a:prstGeom>
          <a:noFill/>
        </p:spPr>
        <p:txBody>
          <a:bodyPr wrap="square" lIns="0" tIns="0" rIns="0" bIns="0" rtlCol="0">
            <a:noAutofit/>
          </a:bodyPr>
          <a:lstStyle/>
          <a:p>
            <a:pPr algn="ctr">
              <a:spcBef>
                <a:spcPts val="600"/>
              </a:spcBef>
            </a:pPr>
            <a:r>
              <a:rPr lang="en-US" sz="1300" dirty="0">
                <a:solidFill>
                  <a:prstClr val="white"/>
                </a:solidFill>
              </a:rPr>
              <a:t>Align teams around common vision &amp; plan</a:t>
            </a:r>
            <a:endParaRPr lang="en-US" sz="1300" dirty="0">
              <a:solidFill>
                <a:srgbClr val="FFFF00"/>
              </a:solidFill>
            </a:endParaRPr>
          </a:p>
        </p:txBody>
      </p:sp>
      <p:sp>
        <p:nvSpPr>
          <p:cNvPr id="59" name="Isosceles Triangle 58"/>
          <p:cNvSpPr/>
          <p:nvPr/>
        </p:nvSpPr>
        <p:spPr bwMode="ltGray">
          <a:xfrm rot="5400000">
            <a:off x="4155409" y="2071560"/>
            <a:ext cx="373643" cy="228584"/>
          </a:xfrm>
          <a:prstGeom prst="triangle">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60" name="Isosceles Triangle 59"/>
          <p:cNvSpPr/>
          <p:nvPr/>
        </p:nvSpPr>
        <p:spPr bwMode="ltGray">
          <a:xfrm rot="5400000">
            <a:off x="7738760" y="2071562"/>
            <a:ext cx="373643" cy="228584"/>
          </a:xfrm>
          <a:prstGeom prst="triangle">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63" name="TextBox 62"/>
          <p:cNvSpPr txBox="1"/>
          <p:nvPr/>
        </p:nvSpPr>
        <p:spPr>
          <a:xfrm>
            <a:off x="4262386" y="3483286"/>
            <a:ext cx="1385706" cy="605216"/>
          </a:xfrm>
          <a:prstGeom prst="rect">
            <a:avLst/>
          </a:prstGeom>
          <a:noFill/>
        </p:spPr>
        <p:txBody>
          <a:bodyPr wrap="square" lIns="0" tIns="0" rIns="0" bIns="0" rtlCol="0">
            <a:noAutofit/>
          </a:bodyPr>
          <a:lstStyle/>
          <a:p>
            <a:pPr algn="ctr">
              <a:spcBef>
                <a:spcPts val="600"/>
              </a:spcBef>
            </a:pPr>
            <a:r>
              <a:rPr lang="en-US" sz="1300" dirty="0">
                <a:solidFill>
                  <a:prstClr val="white"/>
                </a:solidFill>
              </a:rPr>
              <a:t>Gather and validate your use cases and data</a:t>
            </a:r>
          </a:p>
        </p:txBody>
      </p:sp>
      <p:sp>
        <p:nvSpPr>
          <p:cNvPr id="67" name="TextBox 66"/>
          <p:cNvSpPr txBox="1"/>
          <p:nvPr/>
        </p:nvSpPr>
        <p:spPr>
          <a:xfrm>
            <a:off x="7275296" y="5274450"/>
            <a:ext cx="1927333" cy="605216"/>
          </a:xfrm>
          <a:prstGeom prst="rect">
            <a:avLst/>
          </a:prstGeom>
          <a:noFill/>
        </p:spPr>
        <p:txBody>
          <a:bodyPr wrap="square" lIns="0" tIns="0" rIns="0" bIns="0" rtlCol="0">
            <a:noAutofit/>
          </a:bodyPr>
          <a:lstStyle/>
          <a:p>
            <a:pPr algn="ctr">
              <a:spcAft>
                <a:spcPts val="800"/>
              </a:spcAft>
            </a:pPr>
            <a:r>
              <a:rPr lang="en-US" sz="1300" dirty="0">
                <a:solidFill>
                  <a:prstClr val="white"/>
                </a:solidFill>
                <a:cs typeface="Arial" panose="020B0604020202020204" pitchFamily="34" charset="0"/>
              </a:rPr>
              <a:t>Modernize data, compute, storage platforms</a:t>
            </a:r>
          </a:p>
          <a:p>
            <a:pPr algn="ctr">
              <a:spcAft>
                <a:spcPts val="800"/>
              </a:spcAft>
            </a:pPr>
            <a:endParaRPr lang="en-US" sz="1300" dirty="0">
              <a:solidFill>
                <a:prstClr val="white"/>
              </a:solidFill>
              <a:cs typeface="Arial" panose="020B0604020202020204" pitchFamily="34" charset="0"/>
            </a:endParaRPr>
          </a:p>
        </p:txBody>
      </p:sp>
      <p:sp>
        <p:nvSpPr>
          <p:cNvPr id="73" name="TextBox 72"/>
          <p:cNvSpPr txBox="1"/>
          <p:nvPr/>
        </p:nvSpPr>
        <p:spPr>
          <a:xfrm>
            <a:off x="9960935" y="5171899"/>
            <a:ext cx="1496713" cy="605216"/>
          </a:xfrm>
          <a:prstGeom prst="rect">
            <a:avLst/>
          </a:prstGeom>
          <a:noFill/>
        </p:spPr>
        <p:txBody>
          <a:bodyPr wrap="square" lIns="0" tIns="0" rIns="0" bIns="0" rtlCol="0">
            <a:noAutofit/>
          </a:bodyPr>
          <a:lstStyle/>
          <a:p>
            <a:pPr algn="ctr">
              <a:spcAft>
                <a:spcPts val="800"/>
              </a:spcAft>
            </a:pPr>
            <a:r>
              <a:rPr lang="en-US" sz="1300" dirty="0">
                <a:solidFill>
                  <a:prstClr val="white"/>
                </a:solidFill>
                <a:cs typeface="Arial" panose="020B0604020202020204" pitchFamily="34" charset="0"/>
              </a:rPr>
              <a:t> Protect, manage and consume data and analytics</a:t>
            </a:r>
          </a:p>
        </p:txBody>
      </p:sp>
      <p:sp>
        <p:nvSpPr>
          <p:cNvPr id="75" name="Rectangle 74"/>
          <p:cNvSpPr/>
          <p:nvPr/>
        </p:nvSpPr>
        <p:spPr>
          <a:xfrm>
            <a:off x="4540828" y="1524000"/>
            <a:ext cx="3143253" cy="1323705"/>
          </a:xfrm>
          <a:prstGeom prst="rect">
            <a:avLst/>
          </a:prstGeom>
          <a:solidFill>
            <a:srgbClr val="01A982">
              <a:alpha val="85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45720" numCol="1" spcCol="0" rtlCol="0" fromWordArt="0" anchor="t" anchorCtr="0" forceAA="0" compatLnSpc="1">
            <a:prstTxWarp prst="textNoShape">
              <a:avLst/>
            </a:prstTxWarp>
            <a:noAutofit/>
          </a:bodyPr>
          <a:lstStyle/>
          <a:p>
            <a:pPr algn="ctr">
              <a:spcAft>
                <a:spcPts val="400"/>
              </a:spcAft>
            </a:pPr>
            <a:r>
              <a:rPr lang="en-US" b="1" dirty="0">
                <a:solidFill>
                  <a:prstClr val="white"/>
                </a:solidFill>
              </a:rPr>
              <a:t>Experiment</a:t>
            </a:r>
          </a:p>
          <a:p>
            <a:pPr algn="ctr">
              <a:spcBef>
                <a:spcPts val="400"/>
              </a:spcBef>
            </a:pPr>
            <a:r>
              <a:rPr lang="en-US" sz="1200" dirty="0">
                <a:solidFill>
                  <a:prstClr val="white"/>
                </a:solidFill>
              </a:rPr>
              <a:t>HPE Digital Prescriptive Maintenance</a:t>
            </a:r>
            <a:br>
              <a:rPr lang="en-US" sz="1200" dirty="0">
                <a:solidFill>
                  <a:prstClr val="white"/>
                </a:solidFill>
              </a:rPr>
            </a:br>
            <a:r>
              <a:rPr lang="en-US" sz="1200" dirty="0">
                <a:solidFill>
                  <a:prstClr val="white"/>
                </a:solidFill>
              </a:rPr>
              <a:t>Proof of Value  </a:t>
            </a:r>
          </a:p>
          <a:p>
            <a:pPr algn="ctr">
              <a:spcBef>
                <a:spcPts val="400"/>
              </a:spcBef>
            </a:pPr>
            <a:r>
              <a:rPr lang="en-US" sz="1200" dirty="0">
                <a:solidFill>
                  <a:prstClr val="white"/>
                </a:solidFill>
              </a:rPr>
              <a:t>HPE Agile AI Design and Planning Service</a:t>
            </a:r>
          </a:p>
          <a:p>
            <a:pPr algn="ctr">
              <a:spcBef>
                <a:spcPts val="400"/>
              </a:spcBef>
            </a:pPr>
            <a:endParaRPr lang="en-US" sz="1200" dirty="0">
              <a:solidFill>
                <a:prstClr val="white"/>
              </a:solidFill>
            </a:endParaRPr>
          </a:p>
        </p:txBody>
      </p:sp>
      <p:sp>
        <p:nvSpPr>
          <p:cNvPr id="76" name="Rectangle 75"/>
          <p:cNvSpPr/>
          <p:nvPr/>
        </p:nvSpPr>
        <p:spPr>
          <a:xfrm>
            <a:off x="8135913" y="1524000"/>
            <a:ext cx="3143253" cy="1323705"/>
          </a:xfrm>
          <a:prstGeom prst="rect">
            <a:avLst/>
          </a:prstGeom>
          <a:solidFill>
            <a:srgbClr val="01A982">
              <a:alpha val="85000"/>
            </a:srgbClr>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45720" numCol="1" spcCol="0" rtlCol="0" fromWordArt="0" anchor="t" anchorCtr="0" forceAA="0" compatLnSpc="1">
            <a:prstTxWarp prst="textNoShape">
              <a:avLst/>
            </a:prstTxWarp>
            <a:noAutofit/>
          </a:bodyPr>
          <a:lstStyle/>
          <a:p>
            <a:pPr algn="ctr">
              <a:spcAft>
                <a:spcPts val="400"/>
              </a:spcAft>
            </a:pPr>
            <a:r>
              <a:rPr lang="en-US" b="1" dirty="0">
                <a:solidFill>
                  <a:prstClr val="white"/>
                </a:solidFill>
              </a:rPr>
              <a:t>Evolve</a:t>
            </a:r>
          </a:p>
          <a:p>
            <a:pPr algn="ctr">
              <a:spcBef>
                <a:spcPts val="400"/>
              </a:spcBef>
            </a:pPr>
            <a:r>
              <a:rPr lang="en-US" sz="1200" dirty="0">
                <a:solidFill>
                  <a:prstClr val="white"/>
                </a:solidFill>
              </a:rPr>
              <a:t>HPE </a:t>
            </a:r>
            <a:r>
              <a:rPr lang="en-US" sz="1200" dirty="0" err="1">
                <a:solidFill>
                  <a:prstClr val="white"/>
                </a:solidFill>
              </a:rPr>
              <a:t>GreenLake</a:t>
            </a:r>
            <a:r>
              <a:rPr lang="en-US" sz="1200" dirty="0">
                <a:solidFill>
                  <a:prstClr val="white"/>
                </a:solidFill>
              </a:rPr>
              <a:t> </a:t>
            </a:r>
          </a:p>
          <a:p>
            <a:pPr algn="ctr">
              <a:spcBef>
                <a:spcPts val="400"/>
              </a:spcBef>
            </a:pPr>
            <a:r>
              <a:rPr lang="en-US" sz="1200" dirty="0">
                <a:solidFill>
                  <a:prstClr val="white"/>
                </a:solidFill>
              </a:rPr>
              <a:t>HPE Big Data/ AI Implementation</a:t>
            </a:r>
          </a:p>
        </p:txBody>
      </p:sp>
      <p:sp>
        <p:nvSpPr>
          <p:cNvPr id="77" name="Freeform 76"/>
          <p:cNvSpPr/>
          <p:nvPr/>
        </p:nvSpPr>
        <p:spPr bwMode="ltGray">
          <a:xfrm>
            <a:off x="1484375" y="2897552"/>
            <a:ext cx="45719" cy="2083238"/>
          </a:xfrm>
          <a:custGeom>
            <a:avLst/>
            <a:gdLst>
              <a:gd name="connsiteX0" fmla="*/ 0 w 0"/>
              <a:gd name="connsiteY0" fmla="*/ 0 h 2123440"/>
              <a:gd name="connsiteX1" fmla="*/ 0 w 0"/>
              <a:gd name="connsiteY1" fmla="*/ 2123440 h 2123440"/>
            </a:gdLst>
            <a:ahLst/>
            <a:cxnLst>
              <a:cxn ang="0">
                <a:pos x="connsiteX0" y="connsiteY0"/>
              </a:cxn>
              <a:cxn ang="0">
                <a:pos x="connsiteX1" y="connsiteY1"/>
              </a:cxn>
            </a:cxnLst>
            <a:rect l="l" t="t" r="r" b="b"/>
            <a:pathLst>
              <a:path h="2123440">
                <a:moveTo>
                  <a:pt x="0" y="0"/>
                </a:moveTo>
                <a:lnTo>
                  <a:pt x="0" y="2123440"/>
                </a:lnTo>
              </a:path>
            </a:pathLst>
          </a:custGeom>
          <a:noFill/>
          <a:ln w="25400">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bwMode="ltGray">
          <a:xfrm>
            <a:off x="2855975" y="2897552"/>
            <a:ext cx="104559" cy="1344508"/>
          </a:xfrm>
          <a:custGeom>
            <a:avLst/>
            <a:gdLst>
              <a:gd name="connsiteX0" fmla="*/ 0 w 0"/>
              <a:gd name="connsiteY0" fmla="*/ 0 h 2123440"/>
              <a:gd name="connsiteX1" fmla="*/ 0 w 0"/>
              <a:gd name="connsiteY1" fmla="*/ 2123440 h 2123440"/>
            </a:gdLst>
            <a:ahLst/>
            <a:cxnLst>
              <a:cxn ang="0">
                <a:pos x="connsiteX0" y="connsiteY0"/>
              </a:cxn>
              <a:cxn ang="0">
                <a:pos x="connsiteX1" y="connsiteY1"/>
              </a:cxn>
            </a:cxnLst>
            <a:rect l="l" t="t" r="r" b="b"/>
            <a:pathLst>
              <a:path h="2123440">
                <a:moveTo>
                  <a:pt x="0" y="0"/>
                </a:moveTo>
                <a:lnTo>
                  <a:pt x="0" y="2123440"/>
                </a:lnTo>
              </a:path>
            </a:pathLst>
          </a:custGeom>
          <a:noFill/>
          <a:ln w="25400">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bwMode="ltGray">
          <a:xfrm>
            <a:off x="3678935" y="2897552"/>
            <a:ext cx="45719" cy="2527498"/>
          </a:xfrm>
          <a:custGeom>
            <a:avLst/>
            <a:gdLst>
              <a:gd name="connsiteX0" fmla="*/ 0 w 0"/>
              <a:gd name="connsiteY0" fmla="*/ 0 h 2123440"/>
              <a:gd name="connsiteX1" fmla="*/ 0 w 0"/>
              <a:gd name="connsiteY1" fmla="*/ 2123440 h 2123440"/>
            </a:gdLst>
            <a:ahLst/>
            <a:cxnLst>
              <a:cxn ang="0">
                <a:pos x="connsiteX0" y="connsiteY0"/>
              </a:cxn>
              <a:cxn ang="0">
                <a:pos x="connsiteX1" y="connsiteY1"/>
              </a:cxn>
            </a:cxnLst>
            <a:rect l="l" t="t" r="r" b="b"/>
            <a:pathLst>
              <a:path h="2123440">
                <a:moveTo>
                  <a:pt x="0" y="0"/>
                </a:moveTo>
                <a:lnTo>
                  <a:pt x="0" y="2123440"/>
                </a:lnTo>
              </a:path>
            </a:pathLst>
          </a:custGeom>
          <a:noFill/>
          <a:ln w="25400">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bwMode="ltGray">
          <a:xfrm>
            <a:off x="4938775" y="2897552"/>
            <a:ext cx="115565" cy="585734"/>
          </a:xfrm>
          <a:custGeom>
            <a:avLst/>
            <a:gdLst>
              <a:gd name="connsiteX0" fmla="*/ 0 w 0"/>
              <a:gd name="connsiteY0" fmla="*/ 0 h 2123440"/>
              <a:gd name="connsiteX1" fmla="*/ 0 w 0"/>
              <a:gd name="connsiteY1" fmla="*/ 2123440 h 2123440"/>
            </a:gdLst>
            <a:ahLst/>
            <a:cxnLst>
              <a:cxn ang="0">
                <a:pos x="connsiteX0" y="connsiteY0"/>
              </a:cxn>
              <a:cxn ang="0">
                <a:pos x="connsiteX1" y="connsiteY1"/>
              </a:cxn>
            </a:cxnLst>
            <a:rect l="l" t="t" r="r" b="b"/>
            <a:pathLst>
              <a:path h="2123440">
                <a:moveTo>
                  <a:pt x="0" y="0"/>
                </a:moveTo>
                <a:lnTo>
                  <a:pt x="0" y="2123440"/>
                </a:lnTo>
              </a:path>
            </a:pathLst>
          </a:custGeom>
          <a:noFill/>
          <a:ln w="25400">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bwMode="ltGray">
          <a:xfrm>
            <a:off x="6137655" y="2897551"/>
            <a:ext cx="130806" cy="1478021"/>
          </a:xfrm>
          <a:custGeom>
            <a:avLst/>
            <a:gdLst>
              <a:gd name="connsiteX0" fmla="*/ 0 w 0"/>
              <a:gd name="connsiteY0" fmla="*/ 0 h 2123440"/>
              <a:gd name="connsiteX1" fmla="*/ 0 w 0"/>
              <a:gd name="connsiteY1" fmla="*/ 2123440 h 2123440"/>
            </a:gdLst>
            <a:ahLst/>
            <a:cxnLst>
              <a:cxn ang="0">
                <a:pos x="connsiteX0" y="connsiteY0"/>
              </a:cxn>
              <a:cxn ang="0">
                <a:pos x="connsiteX1" y="connsiteY1"/>
              </a:cxn>
            </a:cxnLst>
            <a:rect l="l" t="t" r="r" b="b"/>
            <a:pathLst>
              <a:path h="2123440">
                <a:moveTo>
                  <a:pt x="0" y="0"/>
                </a:moveTo>
                <a:lnTo>
                  <a:pt x="0" y="2123440"/>
                </a:lnTo>
              </a:path>
            </a:pathLst>
          </a:custGeom>
          <a:noFill/>
          <a:ln w="25400">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bwMode="ltGray">
          <a:xfrm>
            <a:off x="7123176" y="2897552"/>
            <a:ext cx="101330" cy="435317"/>
          </a:xfrm>
          <a:custGeom>
            <a:avLst/>
            <a:gdLst>
              <a:gd name="connsiteX0" fmla="*/ 0 w 0"/>
              <a:gd name="connsiteY0" fmla="*/ 0 h 2123440"/>
              <a:gd name="connsiteX1" fmla="*/ 0 w 0"/>
              <a:gd name="connsiteY1" fmla="*/ 2123440 h 2123440"/>
            </a:gdLst>
            <a:ahLst/>
            <a:cxnLst>
              <a:cxn ang="0">
                <a:pos x="connsiteX0" y="connsiteY0"/>
              </a:cxn>
              <a:cxn ang="0">
                <a:pos x="connsiteX1" y="connsiteY1"/>
              </a:cxn>
            </a:cxnLst>
            <a:rect l="l" t="t" r="r" b="b"/>
            <a:pathLst>
              <a:path h="2123440">
                <a:moveTo>
                  <a:pt x="0" y="0"/>
                </a:moveTo>
                <a:lnTo>
                  <a:pt x="0" y="2123440"/>
                </a:lnTo>
              </a:path>
            </a:pathLst>
          </a:custGeom>
          <a:noFill/>
          <a:ln w="25400">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bwMode="ltGray">
          <a:xfrm>
            <a:off x="8200136" y="2897552"/>
            <a:ext cx="84763" cy="2301391"/>
          </a:xfrm>
          <a:custGeom>
            <a:avLst/>
            <a:gdLst>
              <a:gd name="connsiteX0" fmla="*/ 0 w 0"/>
              <a:gd name="connsiteY0" fmla="*/ 0 h 2123440"/>
              <a:gd name="connsiteX1" fmla="*/ 0 w 0"/>
              <a:gd name="connsiteY1" fmla="*/ 2123440 h 2123440"/>
            </a:gdLst>
            <a:ahLst/>
            <a:cxnLst>
              <a:cxn ang="0">
                <a:pos x="connsiteX0" y="connsiteY0"/>
              </a:cxn>
              <a:cxn ang="0">
                <a:pos x="connsiteX1" y="connsiteY1"/>
              </a:cxn>
            </a:cxnLst>
            <a:rect l="l" t="t" r="r" b="b"/>
            <a:pathLst>
              <a:path h="2123440">
                <a:moveTo>
                  <a:pt x="0" y="0"/>
                </a:moveTo>
                <a:lnTo>
                  <a:pt x="0" y="2123440"/>
                </a:lnTo>
              </a:path>
            </a:pathLst>
          </a:custGeom>
          <a:noFill/>
          <a:ln w="25400">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bwMode="ltGray">
          <a:xfrm>
            <a:off x="9277096" y="2897552"/>
            <a:ext cx="200391" cy="1696175"/>
          </a:xfrm>
          <a:custGeom>
            <a:avLst/>
            <a:gdLst>
              <a:gd name="connsiteX0" fmla="*/ 0 w 0"/>
              <a:gd name="connsiteY0" fmla="*/ 0 h 2123440"/>
              <a:gd name="connsiteX1" fmla="*/ 0 w 0"/>
              <a:gd name="connsiteY1" fmla="*/ 2123440 h 2123440"/>
            </a:gdLst>
            <a:ahLst/>
            <a:cxnLst>
              <a:cxn ang="0">
                <a:pos x="connsiteX0" y="connsiteY0"/>
              </a:cxn>
              <a:cxn ang="0">
                <a:pos x="connsiteX1" y="connsiteY1"/>
              </a:cxn>
            </a:cxnLst>
            <a:rect l="l" t="t" r="r" b="b"/>
            <a:pathLst>
              <a:path h="2123440">
                <a:moveTo>
                  <a:pt x="0" y="0"/>
                </a:moveTo>
                <a:lnTo>
                  <a:pt x="0" y="2123440"/>
                </a:lnTo>
              </a:path>
            </a:pathLst>
          </a:custGeom>
          <a:noFill/>
          <a:ln w="25400">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bwMode="ltGray">
          <a:xfrm>
            <a:off x="10707790" y="2897552"/>
            <a:ext cx="200391" cy="2274347"/>
          </a:xfrm>
          <a:custGeom>
            <a:avLst/>
            <a:gdLst>
              <a:gd name="connsiteX0" fmla="*/ 0 w 0"/>
              <a:gd name="connsiteY0" fmla="*/ 0 h 2123440"/>
              <a:gd name="connsiteX1" fmla="*/ 0 w 0"/>
              <a:gd name="connsiteY1" fmla="*/ 2123440 h 2123440"/>
            </a:gdLst>
            <a:ahLst/>
            <a:cxnLst>
              <a:cxn ang="0">
                <a:pos x="connsiteX0" y="connsiteY0"/>
              </a:cxn>
              <a:cxn ang="0">
                <a:pos x="connsiteX1" y="connsiteY1"/>
              </a:cxn>
            </a:cxnLst>
            <a:rect l="l" t="t" r="r" b="b"/>
            <a:pathLst>
              <a:path h="2123440">
                <a:moveTo>
                  <a:pt x="0" y="0"/>
                </a:moveTo>
                <a:lnTo>
                  <a:pt x="0" y="2123440"/>
                </a:lnTo>
              </a:path>
            </a:pathLst>
          </a:custGeom>
          <a:noFill/>
          <a:ln w="25400">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rotWithShape="1">
          <a:blip r:embed="rId4">
            <a:extLst>
              <a:ext uri="{28A0092B-C50C-407E-A947-70E740481C1C}">
                <a14:useLocalDpi xmlns:a14="http://schemas.microsoft.com/office/drawing/2010/main" val="0"/>
              </a:ext>
            </a:extLst>
          </a:blip>
          <a:srcRect b="17704"/>
          <a:stretch/>
        </p:blipFill>
        <p:spPr>
          <a:xfrm>
            <a:off x="8593671" y="1040019"/>
            <a:ext cx="1908620" cy="5055981"/>
          </a:xfrm>
          <a:prstGeom prst="rect">
            <a:avLst/>
          </a:prstGeom>
        </p:spPr>
      </p:pic>
      <p:pic>
        <p:nvPicPr>
          <p:cNvPr id="30" name="Picture 2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43106" y="5438799"/>
            <a:ext cx="1444752" cy="394870"/>
          </a:xfrm>
          <a:prstGeom prst="rect">
            <a:avLst/>
          </a:prstGeom>
        </p:spPr>
      </p:pic>
    </p:spTree>
    <p:extLst>
      <p:ext uri="{BB962C8B-B14F-4D97-AF65-F5344CB8AC3E}">
        <p14:creationId xmlns:p14="http://schemas.microsoft.com/office/powerpoint/2010/main" val="380505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solidFill>
                  <a:schemeClr val="bg1"/>
                </a:solidFill>
              </a:rPr>
              <a:t>Grazie</a:t>
            </a:r>
            <a:br>
              <a:rPr lang="en-US" dirty="0" smtClean="0">
                <a:solidFill>
                  <a:schemeClr val="bg1"/>
                </a:solidFill>
              </a:rPr>
            </a:br>
            <a:r>
              <a:rPr lang="en-US" dirty="0" smtClean="0">
                <a:solidFill>
                  <a:schemeClr val="bg1"/>
                </a:solidFill>
              </a:rPr>
              <a:t/>
            </a:r>
            <a:br>
              <a:rPr lang="en-US" dirty="0" smtClean="0">
                <a:solidFill>
                  <a:schemeClr val="bg1"/>
                </a:solidFill>
              </a:rPr>
            </a:br>
            <a:r>
              <a:rPr lang="en-US" sz="2800" dirty="0" smtClean="0">
                <a:solidFill>
                  <a:schemeClr val="bg1"/>
                </a:solidFill>
              </a:rPr>
              <a:t>m</a:t>
            </a:r>
            <a:r>
              <a:rPr lang="en-US" sz="2800" dirty="0" smtClean="0">
                <a:solidFill>
                  <a:schemeClr val="bg1"/>
                </a:solidFill>
              </a:rPr>
              <a:t>auro.colombo@hpe.com</a:t>
            </a:r>
            <a:endParaRPr lang="en-US" sz="2800" dirty="0">
              <a:solidFill>
                <a:schemeClr val="bg1"/>
              </a:solidFill>
            </a:endParaRPr>
          </a:p>
        </p:txBody>
      </p:sp>
      <p:sp>
        <p:nvSpPr>
          <p:cNvPr id="2" name="Footer Placeholder 1"/>
          <p:cNvSpPr>
            <a:spLocks noGrp="1"/>
          </p:cNvSpPr>
          <p:nvPr>
            <p:ph type="ftr" sz="quarter" idx="4294967295"/>
          </p:nvPr>
        </p:nvSpPr>
        <p:spPr>
          <a:xfrm>
            <a:off x="7871460" y="6426200"/>
            <a:ext cx="4025900" cy="209550"/>
          </a:xfrm>
        </p:spPr>
        <p:txBody>
          <a:bodyPr/>
          <a:lstStyle/>
          <a:p>
            <a:r>
              <a:rPr lang="en-US" dirty="0">
                <a:solidFill>
                  <a:prstClr val="black"/>
                </a:solidFill>
              </a:rPr>
              <a:t>For HPE and Channel Partner internal use only</a:t>
            </a:r>
          </a:p>
        </p:txBody>
      </p:sp>
      <p:grpSp>
        <p:nvGrpSpPr>
          <p:cNvPr id="41" name="Group 40"/>
          <p:cNvGrpSpPr/>
          <p:nvPr/>
        </p:nvGrpSpPr>
        <p:grpSpPr>
          <a:xfrm>
            <a:off x="606423" y="456997"/>
            <a:ext cx="3027151" cy="1219403"/>
            <a:chOff x="3578225" y="1146175"/>
            <a:chExt cx="5038725" cy="2111375"/>
          </a:xfrm>
        </p:grpSpPr>
        <p:sp>
          <p:nvSpPr>
            <p:cNvPr id="42"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endParaRPr>
            </a:p>
          </p:txBody>
        </p:sp>
        <p:sp>
          <p:nvSpPr>
            <p:cNvPr id="43"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endParaRPr>
            </a:p>
          </p:txBody>
        </p:sp>
      </p:grpSp>
    </p:spTree>
    <p:extLst>
      <p:ext uri="{BB962C8B-B14F-4D97-AF65-F5344CB8AC3E}">
        <p14:creationId xmlns:p14="http://schemas.microsoft.com/office/powerpoint/2010/main" val="89224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6718" y="569485"/>
            <a:ext cx="10969943" cy="852364"/>
          </a:xfrm>
        </p:spPr>
        <p:txBody>
          <a:bodyPr/>
          <a:lstStyle/>
          <a:p>
            <a:r>
              <a:rPr lang="en-US" dirty="0">
                <a:solidFill>
                  <a:schemeClr val="bg1"/>
                </a:solidFill>
              </a:rPr>
              <a:t>Topics</a:t>
            </a:r>
            <a:endParaRPr lang="en-GB" dirty="0">
              <a:solidFill>
                <a:schemeClr val="bg1"/>
              </a:solidFill>
            </a:endParaRPr>
          </a:p>
        </p:txBody>
      </p:sp>
      <p:grpSp>
        <p:nvGrpSpPr>
          <p:cNvPr id="9" name="Group 8"/>
          <p:cNvGrpSpPr/>
          <p:nvPr/>
        </p:nvGrpSpPr>
        <p:grpSpPr>
          <a:xfrm>
            <a:off x="789372" y="2110091"/>
            <a:ext cx="9414501" cy="619546"/>
            <a:chOff x="789372" y="2051910"/>
            <a:chExt cx="7278667" cy="619546"/>
          </a:xfrm>
        </p:grpSpPr>
        <p:sp>
          <p:nvSpPr>
            <p:cNvPr id="5" name="Rectangle 4"/>
            <p:cNvSpPr/>
            <p:nvPr/>
          </p:nvSpPr>
          <p:spPr bwMode="ltGray">
            <a:xfrm>
              <a:off x="1706743" y="2051910"/>
              <a:ext cx="6361296" cy="619546"/>
            </a:xfrm>
            <a:prstGeom prst="rect">
              <a:avLst/>
            </a:prstGeom>
            <a:noFill/>
            <a:ln w="73025">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dirty="0" smtClean="0">
                  <a:latin typeface="Arial" panose="020B0604020202020204" pitchFamily="34" charset="0"/>
                  <a:cs typeface="Arial" panose="020B0604020202020204" pitchFamily="34" charset="0"/>
                </a:rPr>
                <a:t>Quale e’ </a:t>
              </a:r>
              <a:r>
                <a:rPr lang="en-US" sz="2000" dirty="0" err="1" smtClean="0">
                  <a:latin typeface="Arial" panose="020B0604020202020204" pitchFamily="34" charset="0"/>
                  <a:cs typeface="Arial" panose="020B0604020202020204" pitchFamily="34" charset="0"/>
                </a:rPr>
                <a:t>il</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punto</a:t>
              </a:r>
              <a:r>
                <a:rPr lang="en-US" sz="2000" dirty="0" smtClean="0">
                  <a:latin typeface="Arial" panose="020B0604020202020204" pitchFamily="34" charset="0"/>
                  <a:cs typeface="Arial" panose="020B0604020202020204" pitchFamily="34" charset="0"/>
                </a:rPr>
                <a:t> di vista HPE: </a:t>
              </a:r>
              <a:r>
                <a:rPr lang="en-US" sz="2000" dirty="0" err="1" smtClean="0">
                  <a:latin typeface="Arial" panose="020B0604020202020204" pitchFamily="34" charset="0"/>
                  <a:cs typeface="Arial" panose="020B0604020202020204" pitchFamily="34" charset="0"/>
                </a:rPr>
                <a:t>soluzioni</a:t>
              </a:r>
              <a:r>
                <a:rPr lang="en-US" sz="2000" dirty="0" smtClean="0">
                  <a:latin typeface="Arial" panose="020B0604020202020204" pitchFamily="34" charset="0"/>
                  <a:cs typeface="Arial" panose="020B0604020202020204" pitchFamily="34" charset="0"/>
                </a:rPr>
                <a:t> AI </a:t>
              </a:r>
              <a:r>
                <a:rPr lang="en-US" sz="2000" dirty="0" err="1" smtClean="0">
                  <a:latin typeface="Arial" panose="020B0604020202020204" pitchFamily="34" charset="0"/>
                  <a:cs typeface="Arial" panose="020B0604020202020204" pitchFamily="34" charset="0"/>
                </a:rPr>
                <a:t>dall’edge</a:t>
              </a:r>
              <a:r>
                <a:rPr lang="en-US" sz="2000" dirty="0" smtClean="0">
                  <a:latin typeface="Arial" panose="020B0604020202020204" pitchFamily="34" charset="0"/>
                  <a:cs typeface="Arial" panose="020B0604020202020204" pitchFamily="34" charset="0"/>
                </a:rPr>
                <a:t> al cloud</a:t>
              </a:r>
              <a:endParaRPr lang="en-US" sz="20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bwMode="ltGray">
            <a:xfrm>
              <a:off x="789372" y="2087363"/>
              <a:ext cx="548640" cy="548640"/>
            </a:xfrm>
            <a:prstGeom prst="rect">
              <a:avLst/>
            </a:prstGeom>
            <a:noFill/>
            <a:ln w="38100">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 panose="020B0604020202020204" pitchFamily="34" charset="0"/>
                  <a:cs typeface="Arial" panose="020B0604020202020204" pitchFamily="34" charset="0"/>
                </a:rPr>
                <a:t>2</a:t>
              </a: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14" name="Group 13"/>
          <p:cNvGrpSpPr/>
          <p:nvPr/>
        </p:nvGrpSpPr>
        <p:grpSpPr>
          <a:xfrm>
            <a:off x="789372" y="2923355"/>
            <a:ext cx="9414501" cy="619546"/>
            <a:chOff x="789372" y="2875454"/>
            <a:chExt cx="7278667" cy="619546"/>
          </a:xfrm>
        </p:grpSpPr>
        <p:sp>
          <p:nvSpPr>
            <p:cNvPr id="6" name="Rectangle 5"/>
            <p:cNvSpPr/>
            <p:nvPr/>
          </p:nvSpPr>
          <p:spPr bwMode="ltGray">
            <a:xfrm>
              <a:off x="1706743" y="2875454"/>
              <a:ext cx="6361296" cy="619546"/>
            </a:xfrm>
            <a:prstGeom prst="rect">
              <a:avLst/>
            </a:prstGeom>
            <a:noFill/>
            <a:ln w="73025">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dirty="0" err="1" smtClean="0">
                  <a:solidFill>
                    <a:schemeClr val="bg1"/>
                  </a:solidFill>
                  <a:latin typeface="Arial" panose="020B0604020202020204" pitchFamily="34" charset="0"/>
                  <a:cs typeface="Arial" panose="020B0604020202020204" pitchFamily="34" charset="0"/>
                </a:rPr>
                <a:t>Soluzioni</a:t>
              </a:r>
              <a:r>
                <a:rPr lang="en-US" sz="2000" dirty="0" smtClean="0">
                  <a:solidFill>
                    <a:schemeClr val="bg1"/>
                  </a:solidFill>
                  <a:latin typeface="Arial" panose="020B0604020202020204" pitchFamily="34" charset="0"/>
                  <a:cs typeface="Arial" panose="020B0604020202020204" pitchFamily="34" charset="0"/>
                </a:rPr>
                <a:t> AI per le </a:t>
              </a:r>
              <a:r>
                <a:rPr lang="en-US" sz="2000" dirty="0" err="1" smtClean="0">
                  <a:solidFill>
                    <a:schemeClr val="bg1"/>
                  </a:solidFill>
                  <a:latin typeface="Arial" panose="020B0604020202020204" pitchFamily="34" charset="0"/>
                  <a:cs typeface="Arial" panose="020B0604020202020204" pitchFamily="34" charset="0"/>
                </a:rPr>
                <a:t>infrastrutture</a:t>
              </a:r>
              <a:r>
                <a:rPr lang="en-US" sz="2000" dirty="0" smtClean="0">
                  <a:solidFill>
                    <a:schemeClr val="bg1"/>
                  </a:solidFill>
                  <a:latin typeface="Arial" panose="020B0604020202020204" pitchFamily="34" charset="0"/>
                  <a:cs typeface="Arial" panose="020B0604020202020204" pitchFamily="34" charset="0"/>
                </a:rPr>
                <a:t> IT: HPE Infosight</a:t>
              </a:r>
              <a:endParaRPr lang="en-US" sz="2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bwMode="ltGray">
            <a:xfrm>
              <a:off x="789372" y="2910907"/>
              <a:ext cx="548640" cy="548640"/>
            </a:xfrm>
            <a:prstGeom prst="rect">
              <a:avLst/>
            </a:prstGeom>
            <a:noFill/>
            <a:ln w="38100">
              <a:solidFill>
                <a:srgbClr val="807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 panose="020B0604020202020204" pitchFamily="34" charset="0"/>
                  <a:cs typeface="Arial" panose="020B0604020202020204" pitchFamily="34" charset="0"/>
                </a:rPr>
                <a:t>3</a:t>
              </a: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15" name="Group 14"/>
          <p:cNvGrpSpPr/>
          <p:nvPr/>
        </p:nvGrpSpPr>
        <p:grpSpPr>
          <a:xfrm>
            <a:off x="789371" y="3736619"/>
            <a:ext cx="10302905" cy="619546"/>
            <a:chOff x="789372" y="3701746"/>
            <a:chExt cx="7965522" cy="619546"/>
          </a:xfrm>
        </p:grpSpPr>
        <p:sp>
          <p:nvSpPr>
            <p:cNvPr id="7" name="Rectangle 6"/>
            <p:cNvSpPr/>
            <p:nvPr/>
          </p:nvSpPr>
          <p:spPr bwMode="ltGray">
            <a:xfrm>
              <a:off x="1706742" y="3701746"/>
              <a:ext cx="7048152" cy="619546"/>
            </a:xfrm>
            <a:prstGeom prst="rect">
              <a:avLst/>
            </a:prstGeom>
            <a:noFill/>
            <a:ln w="73025">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dirty="0" err="1" smtClean="0"/>
                <a:t>Soluzioni</a:t>
              </a:r>
              <a:r>
                <a:rPr lang="en-US" sz="2000" dirty="0" smtClean="0"/>
                <a:t> AI per la </a:t>
              </a:r>
              <a:r>
                <a:rPr lang="en-US" sz="2000" dirty="0" err="1" smtClean="0"/>
                <a:t>societa</a:t>
              </a:r>
              <a:r>
                <a:rPr lang="en-US" sz="2000" dirty="0" smtClean="0"/>
                <a:t>’: </a:t>
              </a:r>
              <a:r>
                <a:rPr lang="en-US" sz="2000" dirty="0" err="1" smtClean="0"/>
                <a:t>ambiti</a:t>
              </a:r>
              <a:r>
                <a:rPr lang="en-US" sz="2000" dirty="0" smtClean="0"/>
                <a:t> e </a:t>
              </a:r>
              <a:r>
                <a:rPr lang="en-US" sz="2000" dirty="0" err="1" smtClean="0"/>
                <a:t>casi</a:t>
              </a:r>
              <a:r>
                <a:rPr lang="en-US" sz="2000" dirty="0" smtClean="0"/>
                <a:t> di </a:t>
              </a:r>
              <a:r>
                <a:rPr lang="en-US" sz="2000" dirty="0" err="1" smtClean="0"/>
                <a:t>applicazione</a:t>
              </a:r>
              <a:endParaRPr lang="en-US" sz="2000" dirty="0"/>
            </a:p>
          </p:txBody>
        </p:sp>
        <p:sp>
          <p:nvSpPr>
            <p:cNvPr id="12" name="Rectangle 11"/>
            <p:cNvSpPr/>
            <p:nvPr/>
          </p:nvSpPr>
          <p:spPr bwMode="ltGray">
            <a:xfrm>
              <a:off x="789372" y="3737199"/>
              <a:ext cx="548640" cy="54864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 panose="020B0604020202020204" pitchFamily="34" charset="0"/>
                  <a:cs typeface="Arial" panose="020B0604020202020204" pitchFamily="34" charset="0"/>
                </a:rPr>
                <a:t>4</a:t>
              </a: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16" name="Group 15"/>
          <p:cNvGrpSpPr/>
          <p:nvPr/>
        </p:nvGrpSpPr>
        <p:grpSpPr>
          <a:xfrm>
            <a:off x="789372" y="4549883"/>
            <a:ext cx="9414501" cy="619546"/>
            <a:chOff x="789372" y="4532447"/>
            <a:chExt cx="7278667" cy="619546"/>
          </a:xfrm>
        </p:grpSpPr>
        <p:sp>
          <p:nvSpPr>
            <p:cNvPr id="8" name="Rectangle 7"/>
            <p:cNvSpPr/>
            <p:nvPr/>
          </p:nvSpPr>
          <p:spPr bwMode="ltGray">
            <a:xfrm>
              <a:off x="1706743" y="4532447"/>
              <a:ext cx="6361296" cy="619546"/>
            </a:xfrm>
            <a:prstGeom prst="rect">
              <a:avLst/>
            </a:prstGeom>
            <a:noFill/>
            <a:ln w="73025">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dirty="0" smtClean="0">
                  <a:solidFill>
                    <a:schemeClr val="bg1"/>
                  </a:solidFill>
                  <a:latin typeface="Arial" panose="020B0604020202020204" pitchFamily="34" charset="0"/>
                  <a:cs typeface="Arial" panose="020B0604020202020204" pitchFamily="34" charset="0"/>
                </a:rPr>
                <a:t>Quale </a:t>
              </a:r>
              <a:r>
                <a:rPr lang="en-US" sz="2000" dirty="0" err="1" smtClean="0">
                  <a:solidFill>
                    <a:schemeClr val="bg1"/>
                  </a:solidFill>
                  <a:latin typeface="Arial" panose="020B0604020202020204" pitchFamily="34" charset="0"/>
                  <a:cs typeface="Arial" panose="020B0604020202020204" pitchFamily="34" charset="0"/>
                </a:rPr>
                <a:t>strategia</a:t>
              </a:r>
              <a:r>
                <a:rPr lang="en-US" sz="2000" dirty="0" smtClean="0">
                  <a:solidFill>
                    <a:schemeClr val="bg1"/>
                  </a:solidFill>
                  <a:latin typeface="Arial" panose="020B0604020202020204" pitchFamily="34" charset="0"/>
                  <a:cs typeface="Arial" panose="020B0604020202020204" pitchFamily="34" charset="0"/>
                </a:rPr>
                <a:t> e </a:t>
              </a:r>
              <a:r>
                <a:rPr lang="en-US" sz="2000" dirty="0" err="1" smtClean="0">
                  <a:solidFill>
                    <a:schemeClr val="bg1"/>
                  </a:solidFill>
                  <a:latin typeface="Arial" panose="020B0604020202020204" pitchFamily="34" charset="0"/>
                  <a:cs typeface="Arial" panose="020B0604020202020204" pitchFamily="34" charset="0"/>
                </a:rPr>
                <a:t>soluzione</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adottare</a:t>
              </a:r>
              <a:r>
                <a:rPr lang="en-US" sz="2000" dirty="0" smtClean="0">
                  <a:solidFill>
                    <a:schemeClr val="bg1"/>
                  </a:solidFill>
                  <a:latin typeface="Arial" panose="020B0604020202020204" pitchFamily="34" charset="0"/>
                  <a:cs typeface="Arial" panose="020B0604020202020204" pitchFamily="34" charset="0"/>
                </a:rPr>
                <a:t>?</a:t>
              </a:r>
              <a:endParaRPr lang="en-US" sz="2000"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bwMode="ltGray">
            <a:xfrm>
              <a:off x="789372" y="4567900"/>
              <a:ext cx="548640" cy="548640"/>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 panose="020B0604020202020204" pitchFamily="34" charset="0"/>
                  <a:cs typeface="Arial" panose="020B0604020202020204" pitchFamily="34" charset="0"/>
                </a:rPr>
                <a:t>5</a:t>
              </a: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22" name="Group 21"/>
          <p:cNvGrpSpPr/>
          <p:nvPr/>
        </p:nvGrpSpPr>
        <p:grpSpPr>
          <a:xfrm>
            <a:off x="610272" y="6248401"/>
            <a:ext cx="969471" cy="390524"/>
            <a:chOff x="3578225" y="1146175"/>
            <a:chExt cx="5038725" cy="2111375"/>
          </a:xfrm>
        </p:grpSpPr>
        <p:sp>
          <p:nvSpPr>
            <p:cNvPr id="25"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26"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grpSp>
        <p:nvGrpSpPr>
          <p:cNvPr id="3" name="Group 2"/>
          <p:cNvGrpSpPr/>
          <p:nvPr/>
        </p:nvGrpSpPr>
        <p:grpSpPr>
          <a:xfrm>
            <a:off x="789372" y="1296827"/>
            <a:ext cx="9414501" cy="619546"/>
            <a:chOff x="789372" y="1296827"/>
            <a:chExt cx="7278667" cy="619546"/>
          </a:xfrm>
        </p:grpSpPr>
        <p:sp>
          <p:nvSpPr>
            <p:cNvPr id="18" name="Rectangle 17"/>
            <p:cNvSpPr/>
            <p:nvPr/>
          </p:nvSpPr>
          <p:spPr bwMode="ltGray">
            <a:xfrm>
              <a:off x="1706743" y="1296827"/>
              <a:ext cx="6361296" cy="619546"/>
            </a:xfrm>
            <a:prstGeom prst="rect">
              <a:avLst/>
            </a:prstGeom>
            <a:noFill/>
            <a:ln w="73025">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dirty="0" err="1" smtClean="0">
                  <a:latin typeface="Arial" panose="020B0604020202020204" pitchFamily="34" charset="0"/>
                  <a:cs typeface="Arial" panose="020B0604020202020204" pitchFamily="34" charset="0"/>
                </a:rPr>
                <a:t>Quali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sono</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I </a:t>
              </a:r>
              <a:r>
                <a:rPr lang="en-US" sz="2000" dirty="0" err="1" smtClean="0">
                  <a:latin typeface="Arial" panose="020B0604020202020204" pitchFamily="34" charset="0"/>
                  <a:cs typeface="Arial" panose="020B0604020202020204" pitchFamily="34" charset="0"/>
                </a:rPr>
                <a:t>fattori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esterni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accellerano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l’adozione</a:t>
              </a:r>
              <a:r>
                <a:rPr lang="en-US" sz="2000" dirty="0" smtClean="0">
                  <a:latin typeface="Arial" panose="020B0604020202020204" pitchFamily="34" charset="0"/>
                  <a:cs typeface="Arial" panose="020B0604020202020204" pitchFamily="34" charset="0"/>
                </a:rPr>
                <a:t>? </a:t>
              </a:r>
              <a:endParaRPr lang="en-US" sz="20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bwMode="ltGray">
            <a:xfrm>
              <a:off x="789372" y="1332280"/>
              <a:ext cx="548640" cy="5486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1</a:t>
              </a:r>
            </a:p>
          </p:txBody>
        </p:sp>
      </p:grpSp>
      <p:sp>
        <p:nvSpPr>
          <p:cNvPr id="4" name="Footer Placeholder 3"/>
          <p:cNvSpPr>
            <a:spLocks noGrp="1"/>
          </p:cNvSpPr>
          <p:nvPr>
            <p:ph type="ftr" sz="quarter" idx="11"/>
          </p:nvPr>
        </p:nvSpPr>
        <p:spPr/>
        <p:txBody>
          <a:bodyPr/>
          <a:lstStyle/>
          <a:p>
            <a:r>
              <a:rPr lang="en-US" smtClean="0"/>
              <a:t>For HPE and Channel Partner internal use only</a:t>
            </a:r>
            <a:endParaRPr lang="en-US" dirty="0"/>
          </a:p>
        </p:txBody>
      </p:sp>
      <p:sp>
        <p:nvSpPr>
          <p:cNvPr id="23" name="Slide Number Placeholder 22"/>
          <p:cNvSpPr>
            <a:spLocks noGrp="1"/>
          </p:cNvSpPr>
          <p:nvPr>
            <p:ph type="sldNum" sz="quarter" idx="12"/>
          </p:nvPr>
        </p:nvSpPr>
        <p:spPr/>
        <p:txBody>
          <a:bodyPr/>
          <a:lstStyle/>
          <a:p>
            <a:fld id="{B016F8AB-BCEA-4347-8BA6-BE776009BC89}" type="slidenum">
              <a:rPr lang="en-US" smtClean="0"/>
              <a:t>2</a:t>
            </a:fld>
            <a:endParaRPr lang="en-US" dirty="0"/>
          </a:p>
        </p:txBody>
      </p:sp>
    </p:spTree>
    <p:extLst>
      <p:ext uri="{BB962C8B-B14F-4D97-AF65-F5344CB8AC3E}">
        <p14:creationId xmlns:p14="http://schemas.microsoft.com/office/powerpoint/2010/main" val="240832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bwMode="ltGray">
          <a:xfrm>
            <a:off x="0" y="0"/>
            <a:ext cx="12192000" cy="6858000"/>
          </a:xfrm>
          <a:prstGeom prst="rect">
            <a:avLst/>
          </a:prstGeom>
          <a:solidFill>
            <a:schemeClr val="tx1">
              <a:alpha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nvGrpSpPr>
          <p:cNvPr id="4" name="Group 3"/>
          <p:cNvGrpSpPr/>
          <p:nvPr/>
        </p:nvGrpSpPr>
        <p:grpSpPr>
          <a:xfrm>
            <a:off x="610272" y="6248401"/>
            <a:ext cx="969471" cy="390524"/>
            <a:chOff x="3578225" y="1146175"/>
            <a:chExt cx="5038725" cy="2111375"/>
          </a:xfrm>
          <a:solidFill>
            <a:srgbClr val="FFFFFF"/>
          </a:solidFill>
        </p:grpSpPr>
        <p:sp>
          <p:nvSpPr>
            <p:cNvPr id="5"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7"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9" name="TextBox 8"/>
          <p:cNvSpPr txBox="1"/>
          <p:nvPr/>
        </p:nvSpPr>
        <p:spPr>
          <a:xfrm>
            <a:off x="1020725" y="2453932"/>
            <a:ext cx="9792587" cy="1070517"/>
          </a:xfrm>
          <a:prstGeom prst="rect">
            <a:avLst/>
          </a:prstGeom>
          <a:noFill/>
        </p:spPr>
        <p:txBody>
          <a:bodyPr wrap="square" lIns="0" tIns="0" rIns="0" bIns="0" rtlCol="0" anchor="ctr">
            <a:noAutofit/>
          </a:bodyPr>
          <a:lstStyle/>
          <a:p>
            <a:pPr algn="ctr"/>
            <a:r>
              <a:rPr lang="en-US" sz="4800" b="1" dirty="0">
                <a:solidFill>
                  <a:schemeClr val="bg1"/>
                </a:solidFill>
                <a:effectLst>
                  <a:outerShdw blurRad="25400" dist="25400" dir="2700000" algn="tl">
                    <a:srgbClr val="000000">
                      <a:alpha val="65000"/>
                    </a:srgbClr>
                  </a:outerShdw>
                </a:effectLst>
              </a:rPr>
              <a:t>Data can transform </a:t>
            </a:r>
            <a:r>
              <a:rPr lang="en-US" sz="4800" b="1" dirty="0" smtClean="0">
                <a:solidFill>
                  <a:schemeClr val="bg1"/>
                </a:solidFill>
                <a:effectLst>
                  <a:outerShdw blurRad="25400" dist="25400" dir="2700000" algn="tl">
                    <a:srgbClr val="000000">
                      <a:alpha val="65000"/>
                    </a:srgbClr>
                  </a:outerShdw>
                </a:effectLst>
              </a:rPr>
              <a:t>the way we live and work</a:t>
            </a:r>
            <a:endParaRPr lang="en-US" sz="4800" b="1" dirty="0">
              <a:solidFill>
                <a:schemeClr val="bg1"/>
              </a:solidFill>
              <a:effectLst>
                <a:outerShdw blurRad="25400" dist="25400" dir="2700000" algn="tl">
                  <a:srgbClr val="000000">
                    <a:alpha val="65000"/>
                  </a:srgbClr>
                </a:outerShdw>
              </a:effectLst>
            </a:endParaRPr>
          </a:p>
        </p:txBody>
      </p:sp>
      <p:sp>
        <p:nvSpPr>
          <p:cNvPr id="8" name="Rectangle 7"/>
          <p:cNvSpPr/>
          <p:nvPr/>
        </p:nvSpPr>
        <p:spPr>
          <a:xfrm>
            <a:off x="2142309" y="4186747"/>
            <a:ext cx="8007531" cy="523220"/>
          </a:xfrm>
          <a:prstGeom prst="rect">
            <a:avLst/>
          </a:prstGeom>
        </p:spPr>
        <p:txBody>
          <a:bodyPr wrap="square">
            <a:spAutoFit/>
          </a:bodyPr>
          <a:lstStyle/>
          <a:p>
            <a:pPr algn="ctr">
              <a:spcBef>
                <a:spcPts val="1000"/>
              </a:spcBef>
            </a:pPr>
            <a:r>
              <a:rPr lang="en-US" sz="2800" b="1" dirty="0">
                <a:solidFill>
                  <a:schemeClr val="bg1"/>
                </a:solidFill>
                <a:effectLst>
                  <a:outerShdw blurRad="25400" dist="25400" dir="2700000" algn="tl">
                    <a:srgbClr val="000000">
                      <a:alpha val="65000"/>
                    </a:srgbClr>
                  </a:outerShdw>
                </a:effectLst>
              </a:rPr>
              <a:t>Unlocked through AI and advanced analytics</a:t>
            </a:r>
          </a:p>
        </p:txBody>
      </p:sp>
      <p:sp>
        <p:nvSpPr>
          <p:cNvPr id="6" name="Slide Number Placeholder 5"/>
          <p:cNvSpPr>
            <a:spLocks noGrp="1"/>
          </p:cNvSpPr>
          <p:nvPr>
            <p:ph type="sldNum" sz="quarter" idx="12"/>
          </p:nvPr>
        </p:nvSpPr>
        <p:spPr/>
        <p:txBody>
          <a:bodyPr/>
          <a:lstStyle/>
          <a:p>
            <a:fld id="{B016F8AB-BCEA-4347-8BA6-BE776009BC89}" type="slidenum">
              <a:rPr lang="en-US" smtClean="0"/>
              <a:t>3</a:t>
            </a:fld>
            <a:endParaRPr lang="en-US" dirty="0"/>
          </a:p>
        </p:txBody>
      </p:sp>
    </p:spTree>
    <p:extLst>
      <p:ext uri="{BB962C8B-B14F-4D97-AF65-F5344CB8AC3E}">
        <p14:creationId xmlns:p14="http://schemas.microsoft.com/office/powerpoint/2010/main" val="21540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047585"/>
            <a:ext cx="10972800" cy="5065776"/>
          </a:xfrm>
          <a:prstGeom prst="rect">
            <a:avLst/>
          </a:prstGeom>
        </p:spPr>
      </p:pic>
      <p:sp>
        <p:nvSpPr>
          <p:cNvPr id="2" name="Title 1"/>
          <p:cNvSpPr>
            <a:spLocks noGrp="1"/>
          </p:cNvSpPr>
          <p:nvPr>
            <p:ph type="title"/>
          </p:nvPr>
        </p:nvSpPr>
        <p:spPr/>
        <p:txBody>
          <a:bodyPr/>
          <a:lstStyle/>
          <a:p>
            <a:r>
              <a:rPr lang="en-US" dirty="0" smtClean="0"/>
              <a:t>Artificial Intelligence requires data, a lot of data!</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US" smtClean="0"/>
              <a:pPr/>
              <a:t>4</a:t>
            </a:fld>
            <a:endParaRPr lang="en-US"/>
          </a:p>
        </p:txBody>
      </p:sp>
      <p:sp>
        <p:nvSpPr>
          <p:cNvPr id="8" name="TextBox 7"/>
          <p:cNvSpPr txBox="1"/>
          <p:nvPr/>
        </p:nvSpPr>
        <p:spPr>
          <a:xfrm>
            <a:off x="6925056" y="682752"/>
            <a:ext cx="914400" cy="914400"/>
          </a:xfrm>
          <a:prstGeom prst="rect">
            <a:avLst/>
          </a:prstGeom>
          <a:noFill/>
        </p:spPr>
        <p:txBody>
          <a:bodyPr wrap="none" lIns="0" tIns="0" rIns="0" bIns="0" rtlCol="0">
            <a:noAutofit/>
          </a:bodyPr>
          <a:lstStyle/>
          <a:p>
            <a:pPr>
              <a:lnSpc>
                <a:spcPct val="90000"/>
              </a:lnSpc>
            </a:pPr>
            <a:endParaRPr lang="en-US" dirty="0"/>
          </a:p>
        </p:txBody>
      </p:sp>
      <p:sp>
        <p:nvSpPr>
          <p:cNvPr id="60" name="TextBox 59"/>
          <p:cNvSpPr txBox="1"/>
          <p:nvPr/>
        </p:nvSpPr>
        <p:spPr>
          <a:xfrm>
            <a:off x="3811445" y="3259543"/>
            <a:ext cx="2587733" cy="1414732"/>
          </a:xfrm>
          <a:prstGeom prst="rect">
            <a:avLst/>
          </a:prstGeom>
          <a:noFill/>
        </p:spPr>
        <p:txBody>
          <a:bodyPr wrap="square" lIns="0" tIns="0" rIns="0" bIns="0" rtlCol="0">
            <a:noAutofit/>
          </a:bodyPr>
          <a:lstStyle/>
          <a:p>
            <a:pPr>
              <a:spcAft>
                <a:spcPts val="800"/>
              </a:spcAft>
            </a:pPr>
            <a:r>
              <a:rPr lang="en-US" sz="3200" b="1" dirty="0">
                <a:solidFill>
                  <a:prstClr val="white"/>
                </a:solidFill>
                <a:cs typeface="Arial" panose="020B0604020202020204" pitchFamily="34" charset="0"/>
              </a:rPr>
              <a:t>4</a:t>
            </a:r>
            <a:r>
              <a:rPr lang="en-US" sz="2000" b="1" dirty="0">
                <a:solidFill>
                  <a:prstClr val="white"/>
                </a:solidFill>
                <a:cs typeface="Arial" panose="020B0604020202020204" pitchFamily="34" charset="0"/>
              </a:rPr>
              <a:t> </a:t>
            </a:r>
            <a:r>
              <a:rPr lang="en-US" sz="1600" b="1" dirty="0">
                <a:solidFill>
                  <a:prstClr val="white"/>
                </a:solidFill>
                <a:cs typeface="Arial" panose="020B0604020202020204" pitchFamily="34" charset="0"/>
              </a:rPr>
              <a:t>petabytes a day</a:t>
            </a:r>
          </a:p>
          <a:p>
            <a:pPr>
              <a:spcAft>
                <a:spcPts val="800"/>
              </a:spcAft>
            </a:pPr>
            <a:r>
              <a:rPr lang="en-US" sz="1400" b="1" dirty="0">
                <a:solidFill>
                  <a:prstClr val="white"/>
                </a:solidFill>
                <a:cs typeface="Arial" panose="020B0604020202020204" pitchFamily="34" charset="0"/>
              </a:rPr>
              <a:t>Per-day posting to Facebook across 2 billion users </a:t>
            </a:r>
            <a:br>
              <a:rPr lang="en-US" sz="1400" b="1" dirty="0">
                <a:solidFill>
                  <a:prstClr val="white"/>
                </a:solidFill>
                <a:cs typeface="Arial" panose="020B0604020202020204" pitchFamily="34" charset="0"/>
              </a:rPr>
            </a:br>
            <a:r>
              <a:rPr lang="en-US" sz="1400" b="1" dirty="0">
                <a:solidFill>
                  <a:prstClr val="white"/>
                </a:solidFill>
                <a:cs typeface="Arial" panose="020B0604020202020204" pitchFamily="34" charset="0"/>
              </a:rPr>
              <a:t>(2017)</a:t>
            </a:r>
          </a:p>
          <a:p>
            <a:pPr>
              <a:spcAft>
                <a:spcPts val="800"/>
              </a:spcAft>
            </a:pPr>
            <a:r>
              <a:rPr lang="en-US" sz="1400" b="1" dirty="0">
                <a:solidFill>
                  <a:prstClr val="white"/>
                </a:solidFill>
                <a:cs typeface="Arial" panose="020B0604020202020204" pitchFamily="34" charset="0"/>
              </a:rPr>
              <a:t>2MB per active user</a:t>
            </a:r>
          </a:p>
        </p:txBody>
      </p:sp>
      <p:sp>
        <p:nvSpPr>
          <p:cNvPr id="64" name="TextBox 63"/>
          <p:cNvSpPr txBox="1"/>
          <p:nvPr/>
        </p:nvSpPr>
        <p:spPr>
          <a:xfrm>
            <a:off x="7587807" y="1648143"/>
            <a:ext cx="3534376" cy="1414732"/>
          </a:xfrm>
          <a:prstGeom prst="rect">
            <a:avLst/>
          </a:prstGeom>
          <a:noFill/>
        </p:spPr>
        <p:txBody>
          <a:bodyPr wrap="square" lIns="0" tIns="0" rIns="0" bIns="0" rtlCol="0">
            <a:noAutofit/>
          </a:bodyPr>
          <a:lstStyle/>
          <a:p>
            <a:pPr>
              <a:spcAft>
                <a:spcPts val="800"/>
              </a:spcAft>
            </a:pPr>
            <a:r>
              <a:rPr lang="en-US" sz="4000" b="1" dirty="0">
                <a:solidFill>
                  <a:prstClr val="white"/>
                </a:solidFill>
                <a:cs typeface="Arial" panose="020B0604020202020204" pitchFamily="34" charset="0"/>
              </a:rPr>
              <a:t>40,000</a:t>
            </a:r>
            <a:r>
              <a:rPr lang="en-US" sz="1400" b="1" dirty="0">
                <a:solidFill>
                  <a:prstClr val="white"/>
                </a:solidFill>
                <a:cs typeface="Arial" panose="020B0604020202020204" pitchFamily="34" charset="0"/>
              </a:rPr>
              <a:t/>
            </a:r>
            <a:br>
              <a:rPr lang="en-US" sz="1400" b="1" dirty="0">
                <a:solidFill>
                  <a:prstClr val="white"/>
                </a:solidFill>
                <a:cs typeface="Arial" panose="020B0604020202020204" pitchFamily="34" charset="0"/>
              </a:rPr>
            </a:br>
            <a:r>
              <a:rPr lang="en-US" sz="1600" b="1" dirty="0">
                <a:solidFill>
                  <a:prstClr val="white"/>
                </a:solidFill>
                <a:cs typeface="Arial" panose="020B0604020202020204" pitchFamily="34" charset="0"/>
              </a:rPr>
              <a:t>petabytes a day</a:t>
            </a:r>
            <a:r>
              <a:rPr lang="en-US" sz="1600" dirty="0">
                <a:solidFill>
                  <a:prstClr val="white"/>
                </a:solidFill>
                <a:cs typeface="Arial" panose="020B0604020202020204" pitchFamily="34" charset="0"/>
              </a:rPr>
              <a:t>*</a:t>
            </a:r>
          </a:p>
          <a:p>
            <a:pPr>
              <a:spcBef>
                <a:spcPts val="800"/>
              </a:spcBef>
              <a:spcAft>
                <a:spcPts val="800"/>
              </a:spcAft>
            </a:pPr>
            <a:r>
              <a:rPr lang="en-US" sz="1400" b="1" dirty="0">
                <a:solidFill>
                  <a:prstClr val="white"/>
                </a:solidFill>
                <a:cs typeface="Arial" panose="020B0604020202020204" pitchFamily="34" charset="0"/>
              </a:rPr>
              <a:t>10 million connected</a:t>
            </a:r>
            <a:br>
              <a:rPr lang="en-US" sz="1400" b="1" dirty="0">
                <a:solidFill>
                  <a:prstClr val="white"/>
                </a:solidFill>
                <a:cs typeface="Arial" panose="020B0604020202020204" pitchFamily="34" charset="0"/>
              </a:rPr>
            </a:br>
            <a:r>
              <a:rPr lang="en-US" sz="1400" b="1" dirty="0">
                <a:solidFill>
                  <a:prstClr val="white"/>
                </a:solidFill>
                <a:cs typeface="Arial" panose="020B0604020202020204" pitchFamily="34" charset="0"/>
              </a:rPr>
              <a:t>cars by 2020</a:t>
            </a:r>
          </a:p>
        </p:txBody>
      </p:sp>
      <p:sp>
        <p:nvSpPr>
          <p:cNvPr id="55" name="TextBox 54"/>
          <p:cNvSpPr txBox="1"/>
          <p:nvPr/>
        </p:nvSpPr>
        <p:spPr>
          <a:xfrm>
            <a:off x="873943" y="4873078"/>
            <a:ext cx="2311880" cy="1733910"/>
          </a:xfrm>
          <a:prstGeom prst="rect">
            <a:avLst/>
          </a:prstGeom>
          <a:noFill/>
        </p:spPr>
        <p:txBody>
          <a:bodyPr wrap="square" lIns="0" tIns="0" rIns="0" bIns="0" rtlCol="0">
            <a:noAutofit/>
          </a:bodyPr>
          <a:lstStyle/>
          <a:p>
            <a:pPr>
              <a:spcBef>
                <a:spcPts val="800"/>
              </a:spcBef>
            </a:pPr>
            <a:r>
              <a:rPr lang="en-US" sz="2400" b="1" dirty="0">
                <a:solidFill>
                  <a:prstClr val="white"/>
                </a:solidFill>
                <a:cs typeface="Arial" panose="020B0604020202020204" pitchFamily="34" charset="0"/>
              </a:rPr>
              <a:t>40</a:t>
            </a:r>
            <a:r>
              <a:rPr lang="en-US" sz="1400" b="1" dirty="0">
                <a:solidFill>
                  <a:prstClr val="white"/>
                </a:solidFill>
                <a:cs typeface="Arial" panose="020B0604020202020204" pitchFamily="34" charset="0"/>
              </a:rPr>
              <a:t> </a:t>
            </a:r>
            <a:r>
              <a:rPr lang="en-US" sz="1600" b="1" dirty="0">
                <a:solidFill>
                  <a:prstClr val="white"/>
                </a:solidFill>
                <a:cs typeface="Arial" panose="020B0604020202020204" pitchFamily="34" charset="0"/>
              </a:rPr>
              <a:t>petabytes</a:t>
            </a:r>
          </a:p>
          <a:p>
            <a:pPr>
              <a:spcBef>
                <a:spcPts val="800"/>
              </a:spcBef>
            </a:pPr>
            <a:r>
              <a:rPr lang="en-US" sz="1400" b="1" dirty="0">
                <a:solidFill>
                  <a:prstClr val="white"/>
                </a:solidFill>
                <a:cs typeface="Arial" panose="020B0604020202020204" pitchFamily="34" charset="0"/>
              </a:rPr>
              <a:t>Walmart’s transaction</a:t>
            </a:r>
            <a:br>
              <a:rPr lang="en-US" sz="1400" b="1" dirty="0">
                <a:solidFill>
                  <a:prstClr val="white"/>
                </a:solidFill>
                <a:cs typeface="Arial" panose="020B0604020202020204" pitchFamily="34" charset="0"/>
              </a:rPr>
            </a:br>
            <a:r>
              <a:rPr lang="en-US" sz="1400" b="1" dirty="0">
                <a:solidFill>
                  <a:prstClr val="white"/>
                </a:solidFill>
                <a:cs typeface="Arial" panose="020B0604020202020204" pitchFamily="34" charset="0"/>
              </a:rPr>
              <a:t>database (2017)</a:t>
            </a:r>
          </a:p>
        </p:txBody>
      </p:sp>
      <p:sp>
        <p:nvSpPr>
          <p:cNvPr id="16" name="Freeform 15"/>
          <p:cNvSpPr/>
          <p:nvPr/>
        </p:nvSpPr>
        <p:spPr bwMode="ltGray">
          <a:xfrm>
            <a:off x="871268" y="3830236"/>
            <a:ext cx="2579298" cy="1459516"/>
          </a:xfrm>
          <a:custGeom>
            <a:avLst/>
            <a:gdLst>
              <a:gd name="connsiteX0" fmla="*/ 0 w 2579298"/>
              <a:gd name="connsiteY0" fmla="*/ 1043797 h 1043797"/>
              <a:gd name="connsiteX1" fmla="*/ 2579298 w 2579298"/>
              <a:gd name="connsiteY1" fmla="*/ 1043797 h 1043797"/>
              <a:gd name="connsiteX2" fmla="*/ 2579298 w 2579298"/>
              <a:gd name="connsiteY2" fmla="*/ 0 h 1043797"/>
            </a:gdLst>
            <a:ahLst/>
            <a:cxnLst>
              <a:cxn ang="0">
                <a:pos x="connsiteX0" y="connsiteY0"/>
              </a:cxn>
              <a:cxn ang="0">
                <a:pos x="connsiteX1" y="connsiteY1"/>
              </a:cxn>
              <a:cxn ang="0">
                <a:pos x="connsiteX2" y="connsiteY2"/>
              </a:cxn>
            </a:cxnLst>
            <a:rect l="l" t="t" r="r" b="b"/>
            <a:pathLst>
              <a:path w="2579298" h="1043797">
                <a:moveTo>
                  <a:pt x="0" y="1043797"/>
                </a:moveTo>
                <a:lnTo>
                  <a:pt x="2579298" y="1043797"/>
                </a:lnTo>
                <a:lnTo>
                  <a:pt x="2579298" y="0"/>
                </a:lnTo>
              </a:path>
            </a:pathLst>
          </a:custGeom>
          <a:noFill/>
          <a:ln w="25400">
            <a:solidFill>
              <a:schemeClr val="bg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1268" y="4242748"/>
            <a:ext cx="1375821" cy="563754"/>
          </a:xfrm>
          <a:prstGeom prst="rect">
            <a:avLst/>
          </a:prstGeom>
          <a:solidFill>
            <a:schemeClr val="bg1">
              <a:alpha val="90000"/>
            </a:schemeClr>
          </a:solidFill>
          <a:ln w="57150">
            <a:solidFill>
              <a:schemeClr val="accent1"/>
            </a:solidFill>
            <a:miter lim="800000"/>
          </a:ln>
        </p:spPr>
        <p:txBody>
          <a:bodyPr wrap="square" lIns="91440" tIns="0" rIns="0" bIns="0" rtlCol="0" anchor="ctr">
            <a:noAutofit/>
          </a:bodyPr>
          <a:lstStyle/>
          <a:p>
            <a:pPr>
              <a:lnSpc>
                <a:spcPct val="90000"/>
              </a:lnSpc>
            </a:pPr>
            <a:r>
              <a:rPr lang="en-US" sz="1600" b="1" dirty="0"/>
              <a:t>Structured data</a:t>
            </a:r>
          </a:p>
        </p:txBody>
      </p:sp>
      <p:sp>
        <p:nvSpPr>
          <p:cNvPr id="20" name="Freeform 19"/>
          <p:cNvSpPr/>
          <p:nvPr/>
        </p:nvSpPr>
        <p:spPr bwMode="ltGray">
          <a:xfrm>
            <a:off x="3453319" y="3497161"/>
            <a:ext cx="358126" cy="165201"/>
          </a:xfrm>
          <a:custGeom>
            <a:avLst/>
            <a:gdLst>
              <a:gd name="connsiteX0" fmla="*/ 0 w 486383"/>
              <a:gd name="connsiteY0" fmla="*/ 184825 h 184825"/>
              <a:gd name="connsiteX1" fmla="*/ 0 w 486383"/>
              <a:gd name="connsiteY1" fmla="*/ 0 h 184825"/>
              <a:gd name="connsiteX2" fmla="*/ 486383 w 486383"/>
              <a:gd name="connsiteY2" fmla="*/ 0 h 184825"/>
            </a:gdLst>
            <a:ahLst/>
            <a:cxnLst>
              <a:cxn ang="0">
                <a:pos x="connsiteX0" y="connsiteY0"/>
              </a:cxn>
              <a:cxn ang="0">
                <a:pos x="connsiteX1" y="connsiteY1"/>
              </a:cxn>
              <a:cxn ang="0">
                <a:pos x="connsiteX2" y="connsiteY2"/>
              </a:cxn>
            </a:cxnLst>
            <a:rect l="l" t="t" r="r" b="b"/>
            <a:pathLst>
              <a:path w="486383" h="184825">
                <a:moveTo>
                  <a:pt x="0" y="184825"/>
                </a:moveTo>
                <a:lnTo>
                  <a:pt x="0" y="0"/>
                </a:lnTo>
                <a:lnTo>
                  <a:pt x="486383" y="0"/>
                </a:ln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bwMode="ltGray">
          <a:xfrm flipV="1">
            <a:off x="3811445" y="3708827"/>
            <a:ext cx="2587733" cy="50869"/>
          </a:xfrm>
          <a:custGeom>
            <a:avLst/>
            <a:gdLst>
              <a:gd name="connsiteX0" fmla="*/ 0 w 2655651"/>
              <a:gd name="connsiteY0" fmla="*/ 0 h 0"/>
              <a:gd name="connsiteX1" fmla="*/ 2655651 w 2655651"/>
              <a:gd name="connsiteY1" fmla="*/ 0 h 0"/>
            </a:gdLst>
            <a:ahLst/>
            <a:cxnLst>
              <a:cxn ang="0">
                <a:pos x="connsiteX0" y="connsiteY0"/>
              </a:cxn>
              <a:cxn ang="0">
                <a:pos x="connsiteX1" y="connsiteY1"/>
              </a:cxn>
            </a:cxnLst>
            <a:rect l="l" t="t" r="r" b="b"/>
            <a:pathLst>
              <a:path w="2655651">
                <a:moveTo>
                  <a:pt x="0" y="0"/>
                </a:moveTo>
                <a:lnTo>
                  <a:pt x="2655651" y="0"/>
                </a:lnTo>
              </a:path>
            </a:pathLst>
          </a:custGeom>
          <a:noFill/>
          <a:ln w="25400">
            <a:solidFill>
              <a:schemeClr val="bg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bwMode="ltGray">
          <a:xfrm>
            <a:off x="6760056" y="2040714"/>
            <a:ext cx="739969" cy="1735847"/>
          </a:xfrm>
          <a:custGeom>
            <a:avLst/>
            <a:gdLst>
              <a:gd name="connsiteX0" fmla="*/ 826851 w 826851"/>
              <a:gd name="connsiteY0" fmla="*/ 0 h 1867711"/>
              <a:gd name="connsiteX1" fmla="*/ 729575 w 826851"/>
              <a:gd name="connsiteY1" fmla="*/ 0 h 1867711"/>
              <a:gd name="connsiteX2" fmla="*/ 729575 w 826851"/>
              <a:gd name="connsiteY2" fmla="*/ 1867711 h 1867711"/>
              <a:gd name="connsiteX3" fmla="*/ 0 w 826851"/>
              <a:gd name="connsiteY3" fmla="*/ 1867711 h 1867711"/>
            </a:gdLst>
            <a:ahLst/>
            <a:cxnLst>
              <a:cxn ang="0">
                <a:pos x="connsiteX0" y="connsiteY0"/>
              </a:cxn>
              <a:cxn ang="0">
                <a:pos x="connsiteX1" y="connsiteY1"/>
              </a:cxn>
              <a:cxn ang="0">
                <a:pos x="connsiteX2" y="connsiteY2"/>
              </a:cxn>
              <a:cxn ang="0">
                <a:pos x="connsiteX3" y="connsiteY3"/>
              </a:cxn>
            </a:cxnLst>
            <a:rect l="l" t="t" r="r" b="b"/>
            <a:pathLst>
              <a:path w="826851" h="1867711">
                <a:moveTo>
                  <a:pt x="826851" y="0"/>
                </a:moveTo>
                <a:lnTo>
                  <a:pt x="729575" y="0"/>
                </a:lnTo>
                <a:lnTo>
                  <a:pt x="729575" y="1867711"/>
                </a:lnTo>
                <a:lnTo>
                  <a:pt x="0" y="1867711"/>
                </a:ln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bwMode="ltGray">
          <a:xfrm flipV="1">
            <a:off x="7585778" y="2436608"/>
            <a:ext cx="3873405" cy="132878"/>
          </a:xfrm>
          <a:custGeom>
            <a:avLst/>
            <a:gdLst>
              <a:gd name="connsiteX0" fmla="*/ 0 w 2655651"/>
              <a:gd name="connsiteY0" fmla="*/ 0 h 0"/>
              <a:gd name="connsiteX1" fmla="*/ 2655651 w 2655651"/>
              <a:gd name="connsiteY1" fmla="*/ 0 h 0"/>
            </a:gdLst>
            <a:ahLst/>
            <a:cxnLst>
              <a:cxn ang="0">
                <a:pos x="connsiteX0" y="connsiteY0"/>
              </a:cxn>
              <a:cxn ang="0">
                <a:pos x="connsiteX1" y="connsiteY1"/>
              </a:cxn>
            </a:cxnLst>
            <a:rect l="l" t="t" r="r" b="b"/>
            <a:pathLst>
              <a:path w="2655651">
                <a:moveTo>
                  <a:pt x="0" y="0"/>
                </a:moveTo>
                <a:lnTo>
                  <a:pt x="2655651" y="0"/>
                </a:lnTo>
              </a:path>
            </a:pathLst>
          </a:custGeom>
          <a:noFill/>
          <a:ln w="25400">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3789566" y="2436608"/>
            <a:ext cx="1375821" cy="790064"/>
          </a:xfrm>
          <a:prstGeom prst="rect">
            <a:avLst/>
          </a:prstGeom>
          <a:solidFill>
            <a:schemeClr val="bg1">
              <a:alpha val="90000"/>
            </a:schemeClr>
          </a:solidFill>
          <a:ln w="57150">
            <a:solidFill>
              <a:schemeClr val="accent3"/>
            </a:solidFill>
            <a:miter lim="800000"/>
          </a:ln>
        </p:spPr>
        <p:txBody>
          <a:bodyPr wrap="square" lIns="91440" tIns="0" rIns="0" bIns="0" rtlCol="0" anchor="ctr">
            <a:noAutofit/>
          </a:bodyPr>
          <a:lstStyle>
            <a:defPPr>
              <a:defRPr lang="en-US"/>
            </a:defPPr>
            <a:lvl1pPr>
              <a:lnSpc>
                <a:spcPct val="90000"/>
              </a:lnSpc>
              <a:defRPr sz="1600" b="1"/>
            </a:lvl1pPr>
          </a:lstStyle>
          <a:p>
            <a:r>
              <a:rPr lang="en-US" dirty="0"/>
              <a:t>Human interaction data</a:t>
            </a:r>
          </a:p>
        </p:txBody>
      </p:sp>
      <p:sp>
        <p:nvSpPr>
          <p:cNvPr id="70" name="TextBox 69"/>
          <p:cNvSpPr txBox="1"/>
          <p:nvPr/>
        </p:nvSpPr>
        <p:spPr>
          <a:xfrm>
            <a:off x="7563898" y="1215342"/>
            <a:ext cx="3807736" cy="407876"/>
          </a:xfrm>
          <a:prstGeom prst="rect">
            <a:avLst/>
          </a:prstGeom>
          <a:solidFill>
            <a:schemeClr val="bg1">
              <a:alpha val="90000"/>
            </a:schemeClr>
          </a:solidFill>
          <a:ln w="57150">
            <a:solidFill>
              <a:srgbClr val="01A982"/>
            </a:solidFill>
            <a:miter lim="800000"/>
          </a:ln>
        </p:spPr>
        <p:txBody>
          <a:bodyPr wrap="square" lIns="91440" tIns="0" rIns="0" bIns="0" rtlCol="0" anchor="ctr">
            <a:noAutofit/>
          </a:bodyPr>
          <a:lstStyle>
            <a:defPPr>
              <a:defRPr lang="en-US"/>
            </a:defPPr>
            <a:lvl1pPr>
              <a:lnSpc>
                <a:spcPct val="90000"/>
              </a:lnSpc>
              <a:defRPr sz="1600" b="1"/>
            </a:lvl1pPr>
          </a:lstStyle>
          <a:p>
            <a:r>
              <a:rPr lang="en-US" dirty="0"/>
              <a:t>Digitization of analog reality</a:t>
            </a:r>
          </a:p>
        </p:txBody>
      </p:sp>
      <p:sp>
        <p:nvSpPr>
          <p:cNvPr id="71" name="TextBox 70"/>
          <p:cNvSpPr txBox="1"/>
          <p:nvPr/>
        </p:nvSpPr>
        <p:spPr>
          <a:xfrm>
            <a:off x="2000677" y="6343359"/>
            <a:ext cx="2721793" cy="250209"/>
          </a:xfrm>
          <a:prstGeom prst="rect">
            <a:avLst/>
          </a:prstGeom>
          <a:noFill/>
        </p:spPr>
        <p:txBody>
          <a:bodyPr wrap="square" lIns="0" tIns="0" rIns="0" bIns="0" rtlCol="0" anchor="ctr">
            <a:noAutofit/>
          </a:bodyPr>
          <a:lstStyle/>
          <a:p>
            <a:pPr>
              <a:lnSpc>
                <a:spcPct val="90000"/>
              </a:lnSpc>
            </a:pPr>
            <a:r>
              <a:rPr lang="en-US" sz="1000" dirty="0">
                <a:solidFill>
                  <a:schemeClr val="tx1">
                    <a:lumMod val="50000"/>
                    <a:lumOff val="50000"/>
                  </a:schemeClr>
                </a:solidFill>
                <a:cs typeface="Arial" panose="020B0604020202020204" pitchFamily="34" charset="0"/>
              </a:rPr>
              <a:t>* Driver assistance systems only</a:t>
            </a:r>
          </a:p>
        </p:txBody>
      </p:sp>
    </p:spTree>
    <p:extLst>
      <p:ext uri="{BB962C8B-B14F-4D97-AF65-F5344CB8AC3E}">
        <p14:creationId xmlns:p14="http://schemas.microsoft.com/office/powerpoint/2010/main" val="294399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What you need to do defines what you have to do</a:t>
            </a:r>
          </a:p>
        </p:txBody>
      </p:sp>
      <p:sp>
        <p:nvSpPr>
          <p:cNvPr id="3" name="Slide Number Placeholder 2"/>
          <p:cNvSpPr>
            <a:spLocks noGrp="1"/>
          </p:cNvSpPr>
          <p:nvPr>
            <p:ph type="sldNum" sz="quarter" idx="12"/>
          </p:nvPr>
        </p:nvSpPr>
        <p:spPr/>
        <p:txBody>
          <a:bodyPr/>
          <a:lstStyle/>
          <a:p>
            <a:fld id="{B016F8AB-BCEA-4347-8BA6-BE776009BC89}" type="slidenum">
              <a:rPr lang="en-US" smtClean="0">
                <a:solidFill>
                  <a:srgbClr val="5F7A76"/>
                </a:solidFill>
              </a:rPr>
              <a:pPr/>
              <a:t>5</a:t>
            </a:fld>
            <a:endParaRPr lang="en-US" dirty="0">
              <a:solidFill>
                <a:srgbClr val="5F7A7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1" y="1042010"/>
            <a:ext cx="10972800" cy="5084064"/>
          </a:xfrm>
          <a:prstGeom prst="rect">
            <a:avLst/>
          </a:prstGeom>
        </p:spPr>
      </p:pic>
      <p:sp>
        <p:nvSpPr>
          <p:cNvPr id="5" name="Rectangle 4"/>
          <p:cNvSpPr/>
          <p:nvPr/>
        </p:nvSpPr>
        <p:spPr bwMode="ltGray">
          <a:xfrm>
            <a:off x="609441" y="4819163"/>
            <a:ext cx="10969943" cy="1306911"/>
          </a:xfrm>
          <a:prstGeom prst="rect">
            <a:avLst/>
          </a:prstGeom>
          <a:gradFill>
            <a:gsLst>
              <a:gs pos="0">
                <a:schemeClr val="tx1">
                  <a:alpha val="0"/>
                </a:schemeClr>
              </a:gs>
              <a:gs pos="100000">
                <a:schemeClr val="tx1">
                  <a:alpha val="40000"/>
                </a:schemeClr>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7" name="Rectangle 6"/>
          <p:cNvSpPr/>
          <p:nvPr/>
        </p:nvSpPr>
        <p:spPr bwMode="ltGray">
          <a:xfrm>
            <a:off x="606583" y="1042010"/>
            <a:ext cx="10972801" cy="3367554"/>
          </a:xfrm>
          <a:prstGeom prst="rect">
            <a:avLst/>
          </a:prstGeom>
          <a:gradFill flip="none" rotWithShape="1">
            <a:gsLst>
              <a:gs pos="0">
                <a:schemeClr val="tx1">
                  <a:alpha val="0"/>
                </a:schemeClr>
              </a:gs>
              <a:gs pos="100000">
                <a:schemeClr val="tx1">
                  <a:alpha val="20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nvGrpSpPr>
          <p:cNvPr id="82" name="Group 81"/>
          <p:cNvGrpSpPr/>
          <p:nvPr/>
        </p:nvGrpSpPr>
        <p:grpSpPr>
          <a:xfrm>
            <a:off x="976183" y="1958161"/>
            <a:ext cx="10083664" cy="585520"/>
            <a:chOff x="976183" y="1839158"/>
            <a:chExt cx="10083664" cy="585520"/>
          </a:xfrm>
        </p:grpSpPr>
        <p:sp>
          <p:nvSpPr>
            <p:cNvPr id="78" name="Freeform 77"/>
            <p:cNvSpPr/>
            <p:nvPr/>
          </p:nvSpPr>
          <p:spPr bwMode="ltGray">
            <a:xfrm>
              <a:off x="976183" y="1839158"/>
              <a:ext cx="10083664" cy="585520"/>
            </a:xfrm>
            <a:custGeom>
              <a:avLst/>
              <a:gdLst>
                <a:gd name="connsiteX0" fmla="*/ 292760 w 10083664"/>
                <a:gd name="connsiteY0" fmla="*/ 0 h 585520"/>
                <a:gd name="connsiteX1" fmla="*/ 292760 w 10083664"/>
                <a:gd name="connsiteY1" fmla="*/ 82421 h 585520"/>
                <a:gd name="connsiteX2" fmla="*/ 4967415 w 10083664"/>
                <a:gd name="connsiteY2" fmla="*/ 82421 h 585520"/>
                <a:gd name="connsiteX3" fmla="*/ 5078627 w 10083664"/>
                <a:gd name="connsiteY3" fmla="*/ 82421 h 585520"/>
                <a:gd name="connsiteX4" fmla="*/ 9790904 w 10083664"/>
                <a:gd name="connsiteY4" fmla="*/ 82421 h 585520"/>
                <a:gd name="connsiteX5" fmla="*/ 9790904 w 10083664"/>
                <a:gd name="connsiteY5" fmla="*/ 0 h 585520"/>
                <a:gd name="connsiteX6" fmla="*/ 10083664 w 10083664"/>
                <a:gd name="connsiteY6" fmla="*/ 292760 h 585520"/>
                <a:gd name="connsiteX7" fmla="*/ 9790904 w 10083664"/>
                <a:gd name="connsiteY7" fmla="*/ 585520 h 585520"/>
                <a:gd name="connsiteX8" fmla="*/ 9790904 w 10083664"/>
                <a:gd name="connsiteY8" fmla="*/ 503099 h 585520"/>
                <a:gd name="connsiteX9" fmla="*/ 5078627 w 10083664"/>
                <a:gd name="connsiteY9" fmla="*/ 503099 h 585520"/>
                <a:gd name="connsiteX10" fmla="*/ 4967415 w 10083664"/>
                <a:gd name="connsiteY10" fmla="*/ 503099 h 585520"/>
                <a:gd name="connsiteX11" fmla="*/ 292760 w 10083664"/>
                <a:gd name="connsiteY11" fmla="*/ 503099 h 585520"/>
                <a:gd name="connsiteX12" fmla="*/ 292760 w 10083664"/>
                <a:gd name="connsiteY12" fmla="*/ 585520 h 585520"/>
                <a:gd name="connsiteX13" fmla="*/ 0 w 10083664"/>
                <a:gd name="connsiteY13" fmla="*/ 292760 h 58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3664" h="585520">
                  <a:moveTo>
                    <a:pt x="292760" y="0"/>
                  </a:moveTo>
                  <a:lnTo>
                    <a:pt x="292760" y="82421"/>
                  </a:lnTo>
                  <a:lnTo>
                    <a:pt x="4967415" y="82421"/>
                  </a:lnTo>
                  <a:lnTo>
                    <a:pt x="5078627" y="82421"/>
                  </a:lnTo>
                  <a:lnTo>
                    <a:pt x="9790904" y="82421"/>
                  </a:lnTo>
                  <a:lnTo>
                    <a:pt x="9790904" y="0"/>
                  </a:lnTo>
                  <a:lnTo>
                    <a:pt x="10083664" y="292760"/>
                  </a:lnTo>
                  <a:lnTo>
                    <a:pt x="9790904" y="585520"/>
                  </a:lnTo>
                  <a:lnTo>
                    <a:pt x="9790904" y="503099"/>
                  </a:lnTo>
                  <a:lnTo>
                    <a:pt x="5078627" y="503099"/>
                  </a:lnTo>
                  <a:lnTo>
                    <a:pt x="4967415" y="503099"/>
                  </a:lnTo>
                  <a:lnTo>
                    <a:pt x="292760" y="503099"/>
                  </a:lnTo>
                  <a:lnTo>
                    <a:pt x="292760" y="585520"/>
                  </a:lnTo>
                  <a:lnTo>
                    <a:pt x="0" y="292760"/>
                  </a:lnTo>
                  <a:close/>
                </a:path>
              </a:pathLst>
            </a:custGeom>
            <a:solidFill>
              <a:schemeClr val="accent1">
                <a:alpha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79" name="TextBox 78"/>
            <p:cNvSpPr txBox="1"/>
            <p:nvPr/>
          </p:nvSpPr>
          <p:spPr>
            <a:xfrm>
              <a:off x="1319032" y="1985192"/>
              <a:ext cx="999795" cy="363769"/>
            </a:xfrm>
            <a:prstGeom prst="rect">
              <a:avLst/>
            </a:prstGeom>
            <a:noFill/>
          </p:spPr>
          <p:txBody>
            <a:bodyPr wrap="square" lIns="0" tIns="0" rIns="0" bIns="0" rtlCol="0">
              <a:noAutofit/>
            </a:bodyPr>
            <a:lstStyle/>
            <a:p>
              <a:r>
                <a:rPr lang="en-US" b="1" dirty="0"/>
                <a:t>Edge</a:t>
              </a:r>
              <a:endParaRPr lang="en-US" b="1" strike="sngStrike" dirty="0"/>
            </a:p>
          </p:txBody>
        </p:sp>
        <p:sp>
          <p:nvSpPr>
            <p:cNvPr id="80" name="TextBox 79"/>
            <p:cNvSpPr txBox="1"/>
            <p:nvPr/>
          </p:nvSpPr>
          <p:spPr>
            <a:xfrm>
              <a:off x="9721627" y="1985192"/>
              <a:ext cx="999795" cy="363769"/>
            </a:xfrm>
            <a:prstGeom prst="rect">
              <a:avLst/>
            </a:prstGeom>
            <a:noFill/>
          </p:spPr>
          <p:txBody>
            <a:bodyPr wrap="square" lIns="0" tIns="0" rIns="0" bIns="0" rtlCol="0">
              <a:noAutofit/>
            </a:bodyPr>
            <a:lstStyle/>
            <a:p>
              <a:pPr algn="r"/>
              <a:r>
                <a:rPr lang="en-US" b="1" dirty="0"/>
                <a:t>Cloud</a:t>
              </a:r>
              <a:endParaRPr lang="en-US" b="1" strike="sngStrike" dirty="0"/>
            </a:p>
          </p:txBody>
        </p:sp>
      </p:grpSp>
      <p:sp>
        <p:nvSpPr>
          <p:cNvPr id="6" name="TextBox 5"/>
          <p:cNvSpPr txBox="1"/>
          <p:nvPr/>
        </p:nvSpPr>
        <p:spPr>
          <a:xfrm>
            <a:off x="1683005" y="2614373"/>
            <a:ext cx="1697119" cy="363769"/>
          </a:xfrm>
          <a:prstGeom prst="rect">
            <a:avLst/>
          </a:prstGeom>
          <a:noFill/>
        </p:spPr>
        <p:txBody>
          <a:bodyPr wrap="square" lIns="0" tIns="0" rIns="0" bIns="0" rtlCol="0">
            <a:noAutofit/>
          </a:bodyPr>
          <a:lstStyle/>
          <a:p>
            <a:pPr algn="ctr"/>
            <a:r>
              <a:rPr lang="en-US" sz="1500" dirty="0">
                <a:solidFill>
                  <a:schemeClr val="bg1"/>
                </a:solidFill>
              </a:rPr>
              <a:t>Where is the data generated?</a:t>
            </a:r>
            <a:endParaRPr lang="en-US" sz="1500" strike="sngStrike" dirty="0">
              <a:solidFill>
                <a:schemeClr val="bg1"/>
              </a:solidFill>
            </a:endParaRPr>
          </a:p>
        </p:txBody>
      </p:sp>
      <p:sp>
        <p:nvSpPr>
          <p:cNvPr id="81" name="TextBox 80"/>
          <p:cNvSpPr txBox="1"/>
          <p:nvPr/>
        </p:nvSpPr>
        <p:spPr>
          <a:xfrm>
            <a:off x="2721721" y="5351563"/>
            <a:ext cx="1697119" cy="743647"/>
          </a:xfrm>
          <a:prstGeom prst="rect">
            <a:avLst/>
          </a:prstGeom>
          <a:noFill/>
        </p:spPr>
        <p:txBody>
          <a:bodyPr wrap="square" lIns="0" tIns="0" rIns="0" bIns="0" rtlCol="0">
            <a:noAutofit/>
          </a:bodyPr>
          <a:lstStyle/>
          <a:p>
            <a:pPr algn="ctr"/>
            <a:r>
              <a:rPr lang="en-US" sz="1500" dirty="0">
                <a:solidFill>
                  <a:schemeClr val="bg1"/>
                </a:solidFill>
              </a:rPr>
              <a:t>What does that data consist of?</a:t>
            </a:r>
          </a:p>
          <a:p>
            <a:pPr algn="ctr"/>
            <a:endParaRPr lang="en-US" sz="1500" strike="sngStrike" dirty="0">
              <a:solidFill>
                <a:schemeClr val="bg1"/>
              </a:solidFill>
            </a:endParaRPr>
          </a:p>
        </p:txBody>
      </p:sp>
      <p:sp>
        <p:nvSpPr>
          <p:cNvPr id="83" name="TextBox 82"/>
          <p:cNvSpPr txBox="1"/>
          <p:nvPr/>
        </p:nvSpPr>
        <p:spPr>
          <a:xfrm>
            <a:off x="6791374" y="1289598"/>
            <a:ext cx="2010096" cy="363769"/>
          </a:xfrm>
          <a:prstGeom prst="rect">
            <a:avLst/>
          </a:prstGeom>
          <a:noFill/>
        </p:spPr>
        <p:txBody>
          <a:bodyPr wrap="square" lIns="0" tIns="0" rIns="0" bIns="0" rtlCol="0">
            <a:noAutofit/>
          </a:bodyPr>
          <a:lstStyle/>
          <a:p>
            <a:pPr algn="ctr"/>
            <a:r>
              <a:rPr lang="en-US" sz="1500" dirty="0">
                <a:solidFill>
                  <a:schemeClr val="bg1"/>
                </a:solidFill>
              </a:rPr>
              <a:t>How long do you have to take action?</a:t>
            </a:r>
            <a:endParaRPr lang="en-US" sz="1500" strike="sngStrike" dirty="0">
              <a:solidFill>
                <a:schemeClr val="bg1"/>
              </a:solidFill>
            </a:endParaRPr>
          </a:p>
        </p:txBody>
      </p:sp>
      <p:sp>
        <p:nvSpPr>
          <p:cNvPr id="84" name="TextBox 83"/>
          <p:cNvSpPr txBox="1"/>
          <p:nvPr/>
        </p:nvSpPr>
        <p:spPr>
          <a:xfrm>
            <a:off x="7190292" y="5133562"/>
            <a:ext cx="2186871" cy="363769"/>
          </a:xfrm>
          <a:prstGeom prst="rect">
            <a:avLst/>
          </a:prstGeom>
          <a:noFill/>
        </p:spPr>
        <p:txBody>
          <a:bodyPr wrap="square" lIns="0" tIns="0" rIns="0" bIns="0" rtlCol="0">
            <a:noAutofit/>
          </a:bodyPr>
          <a:lstStyle/>
          <a:p>
            <a:pPr algn="ctr"/>
            <a:r>
              <a:rPr lang="en-US" sz="1500" dirty="0">
                <a:solidFill>
                  <a:schemeClr val="bg1"/>
                </a:solidFill>
              </a:rPr>
              <a:t>What governance and security regulations do you need to comply with?</a:t>
            </a:r>
            <a:endParaRPr lang="en-US" sz="1500" strike="sngStrike" dirty="0">
              <a:solidFill>
                <a:schemeClr val="bg1"/>
              </a:solidFill>
            </a:endParaRPr>
          </a:p>
        </p:txBody>
      </p:sp>
      <p:sp>
        <p:nvSpPr>
          <p:cNvPr id="85" name="Freeform 84"/>
          <p:cNvSpPr/>
          <p:nvPr/>
        </p:nvSpPr>
        <p:spPr bwMode="ltGray">
          <a:xfrm>
            <a:off x="2471351" y="2480822"/>
            <a:ext cx="0" cy="135924"/>
          </a:xfrm>
          <a:custGeom>
            <a:avLst/>
            <a:gdLst>
              <a:gd name="connsiteX0" fmla="*/ 0 w 0"/>
              <a:gd name="connsiteY0" fmla="*/ 0 h 135924"/>
              <a:gd name="connsiteX1" fmla="*/ 0 w 0"/>
              <a:gd name="connsiteY1" fmla="*/ 135924 h 135924"/>
            </a:gdLst>
            <a:ahLst/>
            <a:cxnLst>
              <a:cxn ang="0">
                <a:pos x="connsiteX0" y="connsiteY0"/>
              </a:cxn>
              <a:cxn ang="0">
                <a:pos x="connsiteX1" y="connsiteY1"/>
              </a:cxn>
            </a:cxnLst>
            <a:rect l="l" t="t" r="r" b="b"/>
            <a:pathLst>
              <a:path h="135924">
                <a:moveTo>
                  <a:pt x="0" y="0"/>
                </a:moveTo>
                <a:lnTo>
                  <a:pt x="0" y="135924"/>
                </a:lnTo>
              </a:path>
            </a:pathLst>
          </a:custGeom>
          <a:noFill/>
          <a:ln w="381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bwMode="ltGray">
          <a:xfrm>
            <a:off x="3524562" y="2463729"/>
            <a:ext cx="45719" cy="2844096"/>
          </a:xfrm>
          <a:custGeom>
            <a:avLst/>
            <a:gdLst>
              <a:gd name="connsiteX0" fmla="*/ 0 w 0"/>
              <a:gd name="connsiteY0" fmla="*/ 0 h 135924"/>
              <a:gd name="connsiteX1" fmla="*/ 0 w 0"/>
              <a:gd name="connsiteY1" fmla="*/ 135924 h 135924"/>
            </a:gdLst>
            <a:ahLst/>
            <a:cxnLst>
              <a:cxn ang="0">
                <a:pos x="connsiteX0" y="connsiteY0"/>
              </a:cxn>
              <a:cxn ang="0">
                <a:pos x="connsiteX1" y="connsiteY1"/>
              </a:cxn>
            </a:cxnLst>
            <a:rect l="l" t="t" r="r" b="b"/>
            <a:pathLst>
              <a:path h="135924">
                <a:moveTo>
                  <a:pt x="0" y="0"/>
                </a:moveTo>
                <a:lnTo>
                  <a:pt x="0" y="135924"/>
                </a:lnTo>
              </a:path>
            </a:pathLst>
          </a:custGeom>
          <a:noFill/>
          <a:ln w="381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bwMode="ltGray">
          <a:xfrm>
            <a:off x="8258585" y="2463729"/>
            <a:ext cx="47927" cy="2645119"/>
          </a:xfrm>
          <a:custGeom>
            <a:avLst/>
            <a:gdLst>
              <a:gd name="connsiteX0" fmla="*/ 0 w 0"/>
              <a:gd name="connsiteY0" fmla="*/ 0 h 135924"/>
              <a:gd name="connsiteX1" fmla="*/ 0 w 0"/>
              <a:gd name="connsiteY1" fmla="*/ 135924 h 135924"/>
            </a:gdLst>
            <a:ahLst/>
            <a:cxnLst>
              <a:cxn ang="0">
                <a:pos x="connsiteX0" y="connsiteY0"/>
              </a:cxn>
              <a:cxn ang="0">
                <a:pos x="connsiteX1" y="connsiteY1"/>
              </a:cxn>
            </a:cxnLst>
            <a:rect l="l" t="t" r="r" b="b"/>
            <a:pathLst>
              <a:path h="135924">
                <a:moveTo>
                  <a:pt x="0" y="0"/>
                </a:moveTo>
                <a:lnTo>
                  <a:pt x="0" y="135924"/>
                </a:lnTo>
              </a:path>
            </a:pathLst>
          </a:custGeom>
          <a:noFill/>
          <a:ln w="381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bwMode="ltGray">
          <a:xfrm flipH="1">
            <a:off x="7702624" y="1779506"/>
            <a:ext cx="45719" cy="283459"/>
          </a:xfrm>
          <a:custGeom>
            <a:avLst/>
            <a:gdLst>
              <a:gd name="connsiteX0" fmla="*/ 0 w 0"/>
              <a:gd name="connsiteY0" fmla="*/ 0 h 135924"/>
              <a:gd name="connsiteX1" fmla="*/ 0 w 0"/>
              <a:gd name="connsiteY1" fmla="*/ 135924 h 135924"/>
            </a:gdLst>
            <a:ahLst/>
            <a:cxnLst>
              <a:cxn ang="0">
                <a:pos x="connsiteX0" y="connsiteY0"/>
              </a:cxn>
              <a:cxn ang="0">
                <a:pos x="connsiteX1" y="connsiteY1"/>
              </a:cxn>
            </a:cxnLst>
            <a:rect l="l" t="t" r="r" b="b"/>
            <a:pathLst>
              <a:path h="135924">
                <a:moveTo>
                  <a:pt x="0" y="0"/>
                </a:moveTo>
                <a:lnTo>
                  <a:pt x="0" y="135924"/>
                </a:lnTo>
              </a:path>
            </a:pathLst>
          </a:custGeom>
          <a:noFill/>
          <a:ln w="381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989177" y="2815656"/>
            <a:ext cx="1892565" cy="1134163"/>
          </a:xfrm>
          <a:prstGeom prst="rect">
            <a:avLst/>
          </a:prstGeom>
          <a:noFill/>
        </p:spPr>
        <p:txBody>
          <a:bodyPr wrap="square" lIns="0" tIns="0" rIns="0" bIns="0" rtlCol="0">
            <a:noAutofit/>
          </a:bodyPr>
          <a:lstStyle/>
          <a:p>
            <a:pPr algn="ctr"/>
            <a:r>
              <a:rPr lang="en-US" sz="1500" dirty="0">
                <a:solidFill>
                  <a:schemeClr val="bg1"/>
                </a:solidFill>
              </a:rPr>
              <a:t>What are your business goals?</a:t>
            </a:r>
            <a:endParaRPr lang="en-US" sz="1500" strike="sngStrike" dirty="0">
              <a:solidFill>
                <a:schemeClr val="bg1"/>
              </a:solidFill>
            </a:endParaRPr>
          </a:p>
        </p:txBody>
      </p:sp>
      <p:sp>
        <p:nvSpPr>
          <p:cNvPr id="21" name="TextBox 20"/>
          <p:cNvSpPr txBox="1"/>
          <p:nvPr/>
        </p:nvSpPr>
        <p:spPr>
          <a:xfrm>
            <a:off x="3103859" y="1292382"/>
            <a:ext cx="3064891" cy="679300"/>
          </a:xfrm>
          <a:prstGeom prst="rect">
            <a:avLst/>
          </a:prstGeom>
          <a:noFill/>
        </p:spPr>
        <p:txBody>
          <a:bodyPr wrap="square" lIns="0" tIns="0" rIns="0" bIns="0" rtlCol="0">
            <a:noAutofit/>
          </a:bodyPr>
          <a:lstStyle/>
          <a:p>
            <a:pPr algn="ctr"/>
            <a:r>
              <a:rPr lang="en-US" sz="1500" dirty="0">
                <a:solidFill>
                  <a:schemeClr val="bg1"/>
                </a:solidFill>
              </a:rPr>
              <a:t>How do you prepare and integrate data for advanced analytics ?</a:t>
            </a:r>
            <a:endParaRPr lang="en-US" sz="1500" strike="sngStrike" dirty="0">
              <a:solidFill>
                <a:schemeClr val="bg1"/>
              </a:solidFill>
            </a:endParaRPr>
          </a:p>
        </p:txBody>
      </p:sp>
      <p:sp>
        <p:nvSpPr>
          <p:cNvPr id="22" name="Freeform 21"/>
          <p:cNvSpPr/>
          <p:nvPr/>
        </p:nvSpPr>
        <p:spPr bwMode="ltGray">
          <a:xfrm>
            <a:off x="5717698" y="2307595"/>
            <a:ext cx="45719" cy="2753511"/>
          </a:xfrm>
          <a:custGeom>
            <a:avLst/>
            <a:gdLst>
              <a:gd name="connsiteX0" fmla="*/ 0 w 0"/>
              <a:gd name="connsiteY0" fmla="*/ 0 h 135924"/>
              <a:gd name="connsiteX1" fmla="*/ 0 w 0"/>
              <a:gd name="connsiteY1" fmla="*/ 135924 h 135924"/>
            </a:gdLst>
            <a:ahLst/>
            <a:cxnLst>
              <a:cxn ang="0">
                <a:pos x="connsiteX0" y="connsiteY0"/>
              </a:cxn>
              <a:cxn ang="0">
                <a:pos x="connsiteX1" y="connsiteY1"/>
              </a:cxn>
            </a:cxnLst>
            <a:rect l="l" t="t" r="r" b="b"/>
            <a:pathLst>
              <a:path h="135924">
                <a:moveTo>
                  <a:pt x="0" y="0"/>
                </a:moveTo>
                <a:lnTo>
                  <a:pt x="0" y="135924"/>
                </a:lnTo>
              </a:path>
            </a:pathLst>
          </a:custGeom>
          <a:noFill/>
          <a:ln w="381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bwMode="ltGray">
          <a:xfrm>
            <a:off x="9909743" y="2463729"/>
            <a:ext cx="113106" cy="351927"/>
          </a:xfrm>
          <a:custGeom>
            <a:avLst/>
            <a:gdLst>
              <a:gd name="connsiteX0" fmla="*/ 0 w 0"/>
              <a:gd name="connsiteY0" fmla="*/ 0 h 135924"/>
              <a:gd name="connsiteX1" fmla="*/ 0 w 0"/>
              <a:gd name="connsiteY1" fmla="*/ 135924 h 135924"/>
            </a:gdLst>
            <a:ahLst/>
            <a:cxnLst>
              <a:cxn ang="0">
                <a:pos x="connsiteX0" y="connsiteY0"/>
              </a:cxn>
              <a:cxn ang="0">
                <a:pos x="connsiteX1" y="connsiteY1"/>
              </a:cxn>
            </a:cxnLst>
            <a:rect l="l" t="t" r="r" b="b"/>
            <a:pathLst>
              <a:path h="135924">
                <a:moveTo>
                  <a:pt x="0" y="0"/>
                </a:moveTo>
                <a:lnTo>
                  <a:pt x="0" y="135924"/>
                </a:lnTo>
              </a:path>
            </a:pathLst>
          </a:custGeom>
          <a:noFill/>
          <a:ln w="381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bwMode="ltGray">
          <a:xfrm flipH="1">
            <a:off x="4487277" y="1779506"/>
            <a:ext cx="45719" cy="283459"/>
          </a:xfrm>
          <a:custGeom>
            <a:avLst/>
            <a:gdLst>
              <a:gd name="connsiteX0" fmla="*/ 0 w 0"/>
              <a:gd name="connsiteY0" fmla="*/ 0 h 135924"/>
              <a:gd name="connsiteX1" fmla="*/ 0 w 0"/>
              <a:gd name="connsiteY1" fmla="*/ 135924 h 135924"/>
            </a:gdLst>
            <a:ahLst/>
            <a:cxnLst>
              <a:cxn ang="0">
                <a:pos x="connsiteX0" y="connsiteY0"/>
              </a:cxn>
              <a:cxn ang="0">
                <a:pos x="connsiteX1" y="connsiteY1"/>
              </a:cxn>
            </a:cxnLst>
            <a:rect l="l" t="t" r="r" b="b"/>
            <a:pathLst>
              <a:path h="135924">
                <a:moveTo>
                  <a:pt x="0" y="0"/>
                </a:moveTo>
                <a:lnTo>
                  <a:pt x="0" y="135924"/>
                </a:lnTo>
              </a:path>
            </a:pathLst>
          </a:custGeom>
          <a:noFill/>
          <a:ln w="381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808705" y="5061106"/>
            <a:ext cx="1912755" cy="743647"/>
          </a:xfrm>
          <a:prstGeom prst="rect">
            <a:avLst/>
          </a:prstGeom>
          <a:noFill/>
        </p:spPr>
        <p:txBody>
          <a:bodyPr wrap="square" lIns="0" tIns="0" rIns="0" bIns="0" rtlCol="0">
            <a:noAutofit/>
          </a:bodyPr>
          <a:lstStyle/>
          <a:p>
            <a:pPr algn="ctr"/>
            <a:r>
              <a:rPr lang="en-US" sz="1500" dirty="0" smtClean="0">
                <a:solidFill>
                  <a:schemeClr val="bg1"/>
                </a:solidFill>
              </a:rPr>
              <a:t>What do you have to do to put that data in </a:t>
            </a:r>
            <a:br>
              <a:rPr lang="en-US" sz="1500" dirty="0" smtClean="0">
                <a:solidFill>
                  <a:schemeClr val="bg1"/>
                </a:solidFill>
              </a:rPr>
            </a:br>
            <a:r>
              <a:rPr lang="en-US" sz="1500" dirty="0" smtClean="0">
                <a:solidFill>
                  <a:schemeClr val="bg1"/>
                </a:solidFill>
              </a:rPr>
              <a:t>a form you can use?</a:t>
            </a:r>
            <a:endParaRPr lang="en-US" sz="1500" strike="sngStrike" dirty="0">
              <a:solidFill>
                <a:schemeClr val="bg1"/>
              </a:solidFill>
            </a:endParaRPr>
          </a:p>
        </p:txBody>
      </p:sp>
    </p:spTree>
    <p:extLst>
      <p:ext uri="{BB962C8B-B14F-4D97-AF65-F5344CB8AC3E}">
        <p14:creationId xmlns:p14="http://schemas.microsoft.com/office/powerpoint/2010/main" val="3984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ltGray">
          <a:xfrm>
            <a:off x="4357053" y="1199654"/>
            <a:ext cx="3474720" cy="2834873"/>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91440" rtlCol="0" anchor="t"/>
          <a:lstStyle/>
          <a:p>
            <a:pPr algn="ctr">
              <a:lnSpc>
                <a:spcPct val="80000"/>
              </a:lnSpc>
            </a:pPr>
            <a:endParaRPr lang="en-US" sz="2000" b="1" dirty="0">
              <a:solidFill>
                <a:prstClr val="black"/>
              </a:solidFill>
            </a:endParaRPr>
          </a:p>
        </p:txBody>
      </p:sp>
      <p:pic>
        <p:nvPicPr>
          <p:cNvPr id="15" name="Picture 14">
            <a:extLst>
              <a:ext uri="{FF2B5EF4-FFF2-40B4-BE49-F238E27FC236}">
                <a16:creationId xmlns="" xmlns:a16="http://schemas.microsoft.com/office/drawing/2014/main" id="{DAC60381-D458-4882-9ACD-9D53FB5F68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88964" y="1915886"/>
            <a:ext cx="3483533" cy="2109966"/>
          </a:xfrm>
          <a:prstGeom prst="rect">
            <a:avLst/>
          </a:prstGeom>
        </p:spPr>
      </p:pic>
      <p:pic>
        <p:nvPicPr>
          <p:cNvPr id="10" name="Picture 9">
            <a:extLst>
              <a:ext uri="{FF2B5EF4-FFF2-40B4-BE49-F238E27FC236}">
                <a16:creationId xmlns="" xmlns:a16="http://schemas.microsoft.com/office/drawing/2014/main" id="{4C8980BE-1AE2-4DF3-AF4E-E77E54486AD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49203" y="1915886"/>
            <a:ext cx="3490419" cy="2118656"/>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9441" y="1915885"/>
            <a:ext cx="3485658" cy="2109967"/>
          </a:xfrm>
          <a:prstGeom prst="rect">
            <a:avLst/>
          </a:prstGeom>
        </p:spPr>
      </p:pic>
      <p:sp>
        <p:nvSpPr>
          <p:cNvPr id="2" name="Title 1"/>
          <p:cNvSpPr>
            <a:spLocks noGrp="1"/>
          </p:cNvSpPr>
          <p:nvPr>
            <p:ph type="title"/>
          </p:nvPr>
        </p:nvSpPr>
        <p:spPr>
          <a:xfrm>
            <a:off x="609441" y="519236"/>
            <a:ext cx="10969943" cy="852364"/>
          </a:xfrm>
        </p:spPr>
        <p:txBody>
          <a:bodyPr/>
          <a:lstStyle/>
          <a:p>
            <a:r>
              <a:rPr lang="en-US" dirty="0"/>
              <a:t>HPE helps </a:t>
            </a:r>
            <a:r>
              <a:rPr lang="en-US" dirty="0" smtClean="0"/>
              <a:t>“unlock </a:t>
            </a:r>
            <a:r>
              <a:rPr lang="en-US" dirty="0"/>
              <a:t>your data with AI”</a:t>
            </a:r>
          </a:p>
        </p:txBody>
      </p:sp>
      <p:sp>
        <p:nvSpPr>
          <p:cNvPr id="3" name="Slide Number Placeholder 2"/>
          <p:cNvSpPr>
            <a:spLocks noGrp="1"/>
          </p:cNvSpPr>
          <p:nvPr>
            <p:ph type="sldNum" sz="quarter" idx="12"/>
          </p:nvPr>
        </p:nvSpPr>
        <p:spPr/>
        <p:txBody>
          <a:bodyPr/>
          <a:lstStyle/>
          <a:p>
            <a:fld id="{B016F8AB-BCEA-4347-8BA6-BE776009BC89}" type="slidenum">
              <a:rPr lang="en-GB" smtClean="0"/>
              <a:pPr/>
              <a:t>6</a:t>
            </a:fld>
            <a:endParaRPr lang="en-GB"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t="12379" b="16102"/>
          <a:stretch/>
        </p:blipFill>
        <p:spPr>
          <a:xfrm>
            <a:off x="8862083" y="4290175"/>
            <a:ext cx="1959882" cy="609170"/>
          </a:xfrm>
          <a:prstGeom prst="rect">
            <a:avLst/>
          </a:prstGeom>
        </p:spPr>
      </p:pic>
      <p:pic>
        <p:nvPicPr>
          <p:cNvPr id="11" name="Picture 10"/>
          <p:cNvPicPr>
            <a:picLocks noChangeAspect="1"/>
          </p:cNvPicPr>
          <p:nvPr/>
        </p:nvPicPr>
        <p:blipFill>
          <a:blip r:embed="rId7"/>
          <a:stretch>
            <a:fillRect/>
          </a:stretch>
        </p:blipFill>
        <p:spPr>
          <a:xfrm>
            <a:off x="1056612" y="4307365"/>
            <a:ext cx="1071908" cy="574791"/>
          </a:xfrm>
          <a:prstGeom prst="rect">
            <a:avLst/>
          </a:prstGeom>
        </p:spPr>
      </p:pic>
      <p:sp>
        <p:nvSpPr>
          <p:cNvPr id="37" name="Rectangle 36"/>
          <p:cNvSpPr/>
          <p:nvPr/>
        </p:nvSpPr>
        <p:spPr bwMode="ltGray">
          <a:xfrm>
            <a:off x="609441" y="5210813"/>
            <a:ext cx="3474720" cy="769121"/>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prstClr val="black"/>
                </a:solidFill>
              </a:rPr>
              <a:t>AI-driven Operations</a:t>
            </a:r>
          </a:p>
          <a:p>
            <a:pPr algn="ctr"/>
            <a:r>
              <a:rPr lang="en-US" sz="1400" dirty="0">
                <a:solidFill>
                  <a:sysClr val="windowText" lastClr="000000"/>
                </a:solidFill>
              </a:rPr>
              <a:t>Across edge to cloud infrastructure</a:t>
            </a:r>
            <a:endParaRPr lang="en-GB" sz="1400" dirty="0">
              <a:solidFill>
                <a:sysClr val="windowText" lastClr="000000"/>
              </a:solidFill>
            </a:endParaRPr>
          </a:p>
        </p:txBody>
      </p:sp>
      <p:sp>
        <p:nvSpPr>
          <p:cNvPr id="39" name="Rectangle 38"/>
          <p:cNvSpPr/>
          <p:nvPr/>
        </p:nvSpPr>
        <p:spPr bwMode="ltGray">
          <a:xfrm>
            <a:off x="4357052" y="5210813"/>
            <a:ext cx="3474720" cy="769121"/>
          </a:xfrm>
          <a:prstGeom prst="rect">
            <a:avLst/>
          </a:prstGeom>
          <a:solidFill>
            <a:schemeClr val="bg1">
              <a:lumMod val="9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rPr>
              <a:t>Gain faster insights</a:t>
            </a:r>
          </a:p>
          <a:p>
            <a:pPr algn="ctr"/>
            <a:r>
              <a:rPr lang="en-US" sz="1400" dirty="0">
                <a:solidFill>
                  <a:sysClr val="windowText" lastClr="000000"/>
                </a:solidFill>
              </a:rPr>
              <a:t>with scalable AI solutions and services</a:t>
            </a:r>
          </a:p>
        </p:txBody>
      </p:sp>
      <p:sp>
        <p:nvSpPr>
          <p:cNvPr id="41" name="Rectangle 40"/>
          <p:cNvSpPr/>
          <p:nvPr/>
        </p:nvSpPr>
        <p:spPr bwMode="ltGray">
          <a:xfrm>
            <a:off x="8104664" y="5210813"/>
            <a:ext cx="3474720" cy="769121"/>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ysClr val="windowText" lastClr="000000"/>
                </a:solidFill>
              </a:rPr>
              <a:t>Optimize infrastructure</a:t>
            </a:r>
            <a:br>
              <a:rPr lang="en-US" sz="1600" b="1" dirty="0">
                <a:solidFill>
                  <a:sysClr val="windowText" lastClr="000000"/>
                </a:solidFill>
              </a:rPr>
            </a:br>
            <a:r>
              <a:rPr lang="en-US" sz="1400" dirty="0">
                <a:solidFill>
                  <a:sysClr val="windowText" lastClr="000000"/>
                </a:solidFill>
              </a:rPr>
              <a:t>with the latest AI technologies</a:t>
            </a:r>
          </a:p>
        </p:txBody>
      </p:sp>
      <p:sp>
        <p:nvSpPr>
          <p:cNvPr id="28" name="Rectangle 27"/>
          <p:cNvSpPr/>
          <p:nvPr/>
        </p:nvSpPr>
        <p:spPr bwMode="ltGray">
          <a:xfrm>
            <a:off x="609441" y="1199654"/>
            <a:ext cx="3474720" cy="283522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91440" rtlCol="0" anchor="t"/>
          <a:lstStyle/>
          <a:p>
            <a:pPr algn="ctr">
              <a:lnSpc>
                <a:spcPct val="80000"/>
              </a:lnSpc>
            </a:pPr>
            <a:r>
              <a:rPr lang="en-US" dirty="0">
                <a:solidFill>
                  <a:prstClr val="black"/>
                </a:solidFill>
              </a:rPr>
              <a:t>AI within </a:t>
            </a:r>
          </a:p>
          <a:p>
            <a:pPr algn="ctr">
              <a:lnSpc>
                <a:spcPct val="80000"/>
              </a:lnSpc>
            </a:pPr>
            <a:r>
              <a:rPr lang="en-US" sz="2000" b="1" dirty="0">
                <a:solidFill>
                  <a:prstClr val="black"/>
                </a:solidFill>
              </a:rPr>
              <a:t>our products</a:t>
            </a:r>
          </a:p>
        </p:txBody>
      </p:sp>
      <p:sp>
        <p:nvSpPr>
          <p:cNvPr id="29" name="Rectangle 28"/>
          <p:cNvSpPr/>
          <p:nvPr/>
        </p:nvSpPr>
        <p:spPr bwMode="ltGray">
          <a:xfrm>
            <a:off x="4357053" y="1199654"/>
            <a:ext cx="3474720" cy="283487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91440" rtlCol="0" anchor="t"/>
          <a:lstStyle/>
          <a:p>
            <a:pPr algn="ctr">
              <a:lnSpc>
                <a:spcPct val="80000"/>
              </a:lnSpc>
            </a:pPr>
            <a:r>
              <a:rPr lang="en-US" dirty="0">
                <a:solidFill>
                  <a:prstClr val="black"/>
                </a:solidFill>
              </a:rPr>
              <a:t>AI for </a:t>
            </a:r>
          </a:p>
          <a:p>
            <a:pPr algn="ctr">
              <a:lnSpc>
                <a:spcPct val="80000"/>
              </a:lnSpc>
            </a:pPr>
            <a:r>
              <a:rPr lang="en-US" sz="2000" b="1" dirty="0" smtClean="0">
                <a:solidFill>
                  <a:prstClr val="black"/>
                </a:solidFill>
              </a:rPr>
              <a:t>business</a:t>
            </a:r>
            <a:endParaRPr lang="en-US" sz="2000" b="1" dirty="0">
              <a:solidFill>
                <a:prstClr val="black"/>
              </a:solidFill>
            </a:endParaRPr>
          </a:p>
        </p:txBody>
      </p:sp>
      <p:sp>
        <p:nvSpPr>
          <p:cNvPr id="30" name="Rectangle 29"/>
          <p:cNvSpPr/>
          <p:nvPr/>
        </p:nvSpPr>
        <p:spPr bwMode="ltGray">
          <a:xfrm>
            <a:off x="8104664" y="1199654"/>
            <a:ext cx="3474720" cy="282579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91440" rtlCol="0" anchor="t"/>
          <a:lstStyle/>
          <a:p>
            <a:pPr algn="ctr">
              <a:lnSpc>
                <a:spcPct val="80000"/>
              </a:lnSpc>
            </a:pPr>
            <a:r>
              <a:rPr lang="en-US" dirty="0">
                <a:solidFill>
                  <a:prstClr val="black"/>
                </a:solidFill>
              </a:rPr>
              <a:t>AI for </a:t>
            </a:r>
          </a:p>
          <a:p>
            <a:pPr algn="ctr">
              <a:lnSpc>
                <a:spcPct val="80000"/>
              </a:lnSpc>
            </a:pPr>
            <a:r>
              <a:rPr lang="en-US" sz="2000" b="1" dirty="0">
                <a:solidFill>
                  <a:prstClr val="black"/>
                </a:solidFill>
              </a:rPr>
              <a:t>the future</a:t>
            </a:r>
          </a:p>
        </p:txBody>
      </p:sp>
      <p:pic>
        <p:nvPicPr>
          <p:cNvPr id="16" name="Picture 15">
            <a:extLst>
              <a:ext uri="{FF2B5EF4-FFF2-40B4-BE49-F238E27FC236}">
                <a16:creationId xmlns="" xmlns:a16="http://schemas.microsoft.com/office/drawing/2014/main" id="{65C8E3E3-3EB4-433D-ACFA-A32C8772B7A8}"/>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2503532" y="4376325"/>
            <a:ext cx="1122836" cy="436871"/>
          </a:xfrm>
          <a:prstGeom prst="rect">
            <a:avLst/>
          </a:prstGeom>
        </p:spPr>
      </p:pic>
      <p:pic>
        <p:nvPicPr>
          <p:cNvPr id="4" name="Picture 3">
            <a:extLst>
              <a:ext uri="{FF2B5EF4-FFF2-40B4-BE49-F238E27FC236}">
                <a16:creationId xmlns="" xmlns:a16="http://schemas.microsoft.com/office/drawing/2014/main" id="{90564C61-F7DF-4D5E-902A-D05BBA05CF9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47395" y="4419054"/>
            <a:ext cx="1046599" cy="351413"/>
          </a:xfrm>
          <a:prstGeom prst="rect">
            <a:avLst/>
          </a:prstGeom>
        </p:spPr>
      </p:pic>
      <p:pic>
        <p:nvPicPr>
          <p:cNvPr id="5" name="Picture 4">
            <a:extLst>
              <a:ext uri="{FF2B5EF4-FFF2-40B4-BE49-F238E27FC236}">
                <a16:creationId xmlns="" xmlns:a16="http://schemas.microsoft.com/office/drawing/2014/main" id="{793B9A2B-19BF-45F2-9FAB-8ED2FE23BF5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55776" y="4421667"/>
            <a:ext cx="950596" cy="346187"/>
          </a:xfrm>
          <a:prstGeom prst="rect">
            <a:avLst/>
          </a:prstGeom>
        </p:spPr>
      </p:pic>
      <p:pic>
        <p:nvPicPr>
          <p:cNvPr id="241670" name="Picture 6" descr="Image result for amg petronas logo">
            <a:extLst>
              <a:ext uri="{FF2B5EF4-FFF2-40B4-BE49-F238E27FC236}">
                <a16:creationId xmlns="" xmlns:a16="http://schemas.microsoft.com/office/drawing/2014/main" id="{7419DB6A-163F-4B35-AE1E-EF0F5FADB88B}"/>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349203" y="4432519"/>
            <a:ext cx="1111009" cy="32448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4220607" y="1199654"/>
            <a:ext cx="0" cy="47802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68219" y="1199654"/>
            <a:ext cx="0" cy="47802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5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C51D318-917E-4400-AEFD-8D9C9D39EFC6}"/>
              </a:ext>
            </a:extLst>
          </p:cNvPr>
          <p:cNvSpPr/>
          <p:nvPr/>
        </p:nvSpPr>
        <p:spPr bwMode="ltGray">
          <a:xfrm>
            <a:off x="0" y="0"/>
            <a:ext cx="12192000" cy="6858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a:p>
        </p:txBody>
      </p:sp>
      <p:grpSp>
        <p:nvGrpSpPr>
          <p:cNvPr id="249" name="Group 248">
            <a:extLst>
              <a:ext uri="{FF2B5EF4-FFF2-40B4-BE49-F238E27FC236}">
                <a16:creationId xmlns="" xmlns:a16="http://schemas.microsoft.com/office/drawing/2014/main" id="{4F80C803-6DC4-4377-A9A5-91E3F3FBAFDE}"/>
              </a:ext>
            </a:extLst>
          </p:cNvPr>
          <p:cNvGrpSpPr/>
          <p:nvPr/>
        </p:nvGrpSpPr>
        <p:grpSpPr>
          <a:xfrm>
            <a:off x="610272" y="6248401"/>
            <a:ext cx="969471" cy="390524"/>
            <a:chOff x="3578225" y="1146175"/>
            <a:chExt cx="5038725" cy="2111375"/>
          </a:xfrm>
          <a:solidFill>
            <a:srgbClr val="FFFFFF"/>
          </a:solidFill>
        </p:grpSpPr>
        <p:sp>
          <p:nvSpPr>
            <p:cNvPr id="250" name="Freeform 5">
              <a:extLst>
                <a:ext uri="{FF2B5EF4-FFF2-40B4-BE49-F238E27FC236}">
                  <a16:creationId xmlns="" xmlns:a16="http://schemas.microsoft.com/office/drawing/2014/main" id="{E453F75F-A1A0-44AB-809B-3C729194D09F}"/>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251" name="Freeform 6">
              <a:extLst>
                <a:ext uri="{FF2B5EF4-FFF2-40B4-BE49-F238E27FC236}">
                  <a16:creationId xmlns="" xmlns:a16="http://schemas.microsoft.com/office/drawing/2014/main" id="{78BABE8D-A092-4F1F-B74E-019A9383A2D9}"/>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grpSp>
        <p:nvGrpSpPr>
          <p:cNvPr id="247" name="Group 246">
            <a:extLst>
              <a:ext uri="{FF2B5EF4-FFF2-40B4-BE49-F238E27FC236}">
                <a16:creationId xmlns="" xmlns:a16="http://schemas.microsoft.com/office/drawing/2014/main" id="{3844A5D4-DB45-430A-AF47-8C05E98CE6BD}"/>
              </a:ext>
            </a:extLst>
          </p:cNvPr>
          <p:cNvGrpSpPr/>
          <p:nvPr/>
        </p:nvGrpSpPr>
        <p:grpSpPr>
          <a:xfrm>
            <a:off x="3099615" y="761652"/>
            <a:ext cx="5992770" cy="5334696"/>
            <a:chOff x="3379830" y="1011096"/>
            <a:chExt cx="5432340" cy="4835808"/>
          </a:xfrm>
        </p:grpSpPr>
        <p:grpSp>
          <p:nvGrpSpPr>
            <p:cNvPr id="6" name="Group 5">
              <a:extLst>
                <a:ext uri="{FF2B5EF4-FFF2-40B4-BE49-F238E27FC236}">
                  <a16:creationId xmlns="" xmlns:a16="http://schemas.microsoft.com/office/drawing/2014/main" id="{F36BE6A6-5493-4DA1-8DBB-65AEA5438C78}"/>
                </a:ext>
              </a:extLst>
            </p:cNvPr>
            <p:cNvGrpSpPr/>
            <p:nvPr/>
          </p:nvGrpSpPr>
          <p:grpSpPr>
            <a:xfrm>
              <a:off x="3454206" y="1085470"/>
              <a:ext cx="5283588" cy="4691090"/>
              <a:chOff x="8792909" y="599833"/>
              <a:chExt cx="2583046" cy="2293385"/>
            </a:xfrm>
          </p:grpSpPr>
          <p:sp>
            <p:nvSpPr>
              <p:cNvPr id="7" name="Line 43">
                <a:extLst>
                  <a:ext uri="{FF2B5EF4-FFF2-40B4-BE49-F238E27FC236}">
                    <a16:creationId xmlns="" xmlns:a16="http://schemas.microsoft.com/office/drawing/2014/main" id="{7E43BC2B-22EB-49DB-8CE2-F3BB332BC2DF}"/>
                  </a:ext>
                </a:extLst>
              </p:cNvPr>
              <p:cNvSpPr>
                <a:spLocks noChangeShapeType="1"/>
              </p:cNvSpPr>
              <p:nvPr/>
            </p:nvSpPr>
            <p:spPr bwMode="auto">
              <a:xfrm flipV="1">
                <a:off x="11339594" y="1498478"/>
                <a:ext cx="36361" cy="348714"/>
              </a:xfrm>
              <a:prstGeom prst="line">
                <a:avLst/>
              </a:prstGeom>
              <a:noFill/>
              <a:ln w="28575">
                <a:solidFill>
                  <a:srgbClr val="01A982">
                    <a:alpha val="2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 name="Line 45">
                <a:extLst>
                  <a:ext uri="{FF2B5EF4-FFF2-40B4-BE49-F238E27FC236}">
                    <a16:creationId xmlns="" xmlns:a16="http://schemas.microsoft.com/office/drawing/2014/main" id="{E908CC05-4629-4910-BE70-EAAF63398D4D}"/>
                  </a:ext>
                </a:extLst>
              </p:cNvPr>
              <p:cNvSpPr>
                <a:spLocks noChangeShapeType="1"/>
              </p:cNvSpPr>
              <p:nvPr/>
            </p:nvSpPr>
            <p:spPr bwMode="auto">
              <a:xfrm flipH="1">
                <a:off x="9081657" y="754545"/>
                <a:ext cx="272350" cy="136888"/>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 name="Line 46">
                <a:extLst>
                  <a:ext uri="{FF2B5EF4-FFF2-40B4-BE49-F238E27FC236}">
                    <a16:creationId xmlns="" xmlns:a16="http://schemas.microsoft.com/office/drawing/2014/main" id="{DA7EAD38-859E-49A8-A071-1D3E0B689351}"/>
                  </a:ext>
                </a:extLst>
              </p:cNvPr>
              <p:cNvSpPr>
                <a:spLocks noChangeShapeType="1"/>
              </p:cNvSpPr>
              <p:nvPr/>
            </p:nvSpPr>
            <p:spPr bwMode="auto">
              <a:xfrm flipH="1">
                <a:off x="9081657" y="754545"/>
                <a:ext cx="272350" cy="136888"/>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 name="Line 47">
                <a:extLst>
                  <a:ext uri="{FF2B5EF4-FFF2-40B4-BE49-F238E27FC236}">
                    <a16:creationId xmlns="" xmlns:a16="http://schemas.microsoft.com/office/drawing/2014/main" id="{EC3D1BA7-841C-450F-B3BF-C41BAB6F9C88}"/>
                  </a:ext>
                </a:extLst>
              </p:cNvPr>
              <p:cNvSpPr>
                <a:spLocks noChangeShapeType="1"/>
              </p:cNvSpPr>
              <p:nvPr/>
            </p:nvSpPr>
            <p:spPr bwMode="auto">
              <a:xfrm>
                <a:off x="8862779" y="1067534"/>
                <a:ext cx="136888" cy="13760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 name="Line 48">
                <a:extLst>
                  <a:ext uri="{FF2B5EF4-FFF2-40B4-BE49-F238E27FC236}">
                    <a16:creationId xmlns="" xmlns:a16="http://schemas.microsoft.com/office/drawing/2014/main" id="{65411688-0859-48BD-B8DA-93F3175DDB8D}"/>
                  </a:ext>
                </a:extLst>
              </p:cNvPr>
              <p:cNvSpPr>
                <a:spLocks noChangeShapeType="1"/>
              </p:cNvSpPr>
              <p:nvPr/>
            </p:nvSpPr>
            <p:spPr bwMode="auto">
              <a:xfrm>
                <a:off x="8862779" y="1067534"/>
                <a:ext cx="136888" cy="13760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 name="Line 49">
                <a:extLst>
                  <a:ext uri="{FF2B5EF4-FFF2-40B4-BE49-F238E27FC236}">
                    <a16:creationId xmlns="" xmlns:a16="http://schemas.microsoft.com/office/drawing/2014/main" id="{BD51FA40-310D-40FA-B0F4-A1E8419C06B0}"/>
                  </a:ext>
                </a:extLst>
              </p:cNvPr>
              <p:cNvSpPr>
                <a:spLocks noChangeShapeType="1"/>
              </p:cNvSpPr>
              <p:nvPr/>
            </p:nvSpPr>
            <p:spPr bwMode="auto">
              <a:xfrm flipV="1">
                <a:off x="8792909" y="1205135"/>
                <a:ext cx="206758" cy="7200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 name="Line 50">
                <a:extLst>
                  <a:ext uri="{FF2B5EF4-FFF2-40B4-BE49-F238E27FC236}">
                    <a16:creationId xmlns="" xmlns:a16="http://schemas.microsoft.com/office/drawing/2014/main" id="{A17BBEF0-EBE2-4B87-83D4-23B4A9667855}"/>
                  </a:ext>
                </a:extLst>
              </p:cNvPr>
              <p:cNvSpPr>
                <a:spLocks noChangeShapeType="1"/>
              </p:cNvSpPr>
              <p:nvPr/>
            </p:nvSpPr>
            <p:spPr bwMode="auto">
              <a:xfrm flipV="1">
                <a:off x="8792909" y="1205135"/>
                <a:ext cx="206758" cy="7200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 name="Line 51">
                <a:extLst>
                  <a:ext uri="{FF2B5EF4-FFF2-40B4-BE49-F238E27FC236}">
                    <a16:creationId xmlns="" xmlns:a16="http://schemas.microsoft.com/office/drawing/2014/main" id="{531A0393-492B-411B-90D3-56D329D78293}"/>
                  </a:ext>
                </a:extLst>
              </p:cNvPr>
              <p:cNvSpPr>
                <a:spLocks noChangeShapeType="1"/>
              </p:cNvSpPr>
              <p:nvPr/>
            </p:nvSpPr>
            <p:spPr bwMode="auto">
              <a:xfrm flipH="1" flipV="1">
                <a:off x="8999666" y="1205135"/>
                <a:ext cx="36361" cy="24383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 name="Line 52">
                <a:extLst>
                  <a:ext uri="{FF2B5EF4-FFF2-40B4-BE49-F238E27FC236}">
                    <a16:creationId xmlns="" xmlns:a16="http://schemas.microsoft.com/office/drawing/2014/main" id="{45618F0F-7B68-470E-BEAD-9B92510A8E61}"/>
                  </a:ext>
                </a:extLst>
              </p:cNvPr>
              <p:cNvSpPr>
                <a:spLocks noChangeShapeType="1"/>
              </p:cNvSpPr>
              <p:nvPr/>
            </p:nvSpPr>
            <p:spPr bwMode="auto">
              <a:xfrm flipH="1" flipV="1">
                <a:off x="8999666" y="1205135"/>
                <a:ext cx="36361" cy="24383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 name="Line 53">
                <a:extLst>
                  <a:ext uri="{FF2B5EF4-FFF2-40B4-BE49-F238E27FC236}">
                    <a16:creationId xmlns="" xmlns:a16="http://schemas.microsoft.com/office/drawing/2014/main" id="{CD0E4A4F-6230-4CD6-9C3F-0E382C7784B6}"/>
                  </a:ext>
                </a:extLst>
              </p:cNvPr>
              <p:cNvSpPr>
                <a:spLocks noChangeShapeType="1"/>
              </p:cNvSpPr>
              <p:nvPr/>
            </p:nvSpPr>
            <p:spPr bwMode="auto">
              <a:xfrm flipH="1">
                <a:off x="8999666" y="1079654"/>
                <a:ext cx="354340" cy="12548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7" name="Line 54">
                <a:extLst>
                  <a:ext uri="{FF2B5EF4-FFF2-40B4-BE49-F238E27FC236}">
                    <a16:creationId xmlns="" xmlns:a16="http://schemas.microsoft.com/office/drawing/2014/main" id="{5B414558-469E-48A8-BC44-034E022F66DB}"/>
                  </a:ext>
                </a:extLst>
              </p:cNvPr>
              <p:cNvSpPr>
                <a:spLocks noChangeShapeType="1"/>
              </p:cNvSpPr>
              <p:nvPr/>
            </p:nvSpPr>
            <p:spPr bwMode="auto">
              <a:xfrm flipH="1">
                <a:off x="8999666" y="1079654"/>
                <a:ext cx="354340" cy="12548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 name="Line 55">
                <a:extLst>
                  <a:ext uri="{FF2B5EF4-FFF2-40B4-BE49-F238E27FC236}">
                    <a16:creationId xmlns="" xmlns:a16="http://schemas.microsoft.com/office/drawing/2014/main" id="{81647162-445C-4F02-9348-F94B5CD8D306}"/>
                  </a:ext>
                </a:extLst>
              </p:cNvPr>
              <p:cNvSpPr>
                <a:spLocks noChangeShapeType="1"/>
              </p:cNvSpPr>
              <p:nvPr/>
            </p:nvSpPr>
            <p:spPr bwMode="auto">
              <a:xfrm flipV="1">
                <a:off x="9354007" y="754545"/>
                <a:ext cx="0" cy="32510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9" name="Line 56">
                <a:extLst>
                  <a:ext uri="{FF2B5EF4-FFF2-40B4-BE49-F238E27FC236}">
                    <a16:creationId xmlns="" xmlns:a16="http://schemas.microsoft.com/office/drawing/2014/main" id="{1C8FD1CF-70B0-4138-B3EE-B3DCF7B3BE8F}"/>
                  </a:ext>
                </a:extLst>
              </p:cNvPr>
              <p:cNvSpPr>
                <a:spLocks noChangeShapeType="1"/>
              </p:cNvSpPr>
              <p:nvPr/>
            </p:nvSpPr>
            <p:spPr bwMode="auto">
              <a:xfrm flipV="1">
                <a:off x="9354007" y="754545"/>
                <a:ext cx="0" cy="32510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 name="Line 57">
                <a:extLst>
                  <a:ext uri="{FF2B5EF4-FFF2-40B4-BE49-F238E27FC236}">
                    <a16:creationId xmlns="" xmlns:a16="http://schemas.microsoft.com/office/drawing/2014/main" id="{A15C2DD5-6843-4FB8-9445-644A58F1DEBC}"/>
                  </a:ext>
                </a:extLst>
              </p:cNvPr>
              <p:cNvSpPr>
                <a:spLocks noChangeShapeType="1"/>
              </p:cNvSpPr>
              <p:nvPr/>
            </p:nvSpPr>
            <p:spPr bwMode="auto">
              <a:xfrm flipH="1" flipV="1">
                <a:off x="9354007" y="754545"/>
                <a:ext cx="332951" cy="83416"/>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 name="Line 58">
                <a:extLst>
                  <a:ext uri="{FF2B5EF4-FFF2-40B4-BE49-F238E27FC236}">
                    <a16:creationId xmlns="" xmlns:a16="http://schemas.microsoft.com/office/drawing/2014/main" id="{7856798C-8BB0-4C34-8E67-1DAAD2757227}"/>
                  </a:ext>
                </a:extLst>
              </p:cNvPr>
              <p:cNvSpPr>
                <a:spLocks noChangeShapeType="1"/>
              </p:cNvSpPr>
              <p:nvPr/>
            </p:nvSpPr>
            <p:spPr bwMode="auto">
              <a:xfrm flipH="1" flipV="1">
                <a:off x="9354007" y="754545"/>
                <a:ext cx="332951" cy="83416"/>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 name="Line 59">
                <a:extLst>
                  <a:ext uri="{FF2B5EF4-FFF2-40B4-BE49-F238E27FC236}">
                    <a16:creationId xmlns="" xmlns:a16="http://schemas.microsoft.com/office/drawing/2014/main" id="{823935E9-D247-42EC-857A-127122FB99F2}"/>
                  </a:ext>
                </a:extLst>
              </p:cNvPr>
              <p:cNvSpPr>
                <a:spLocks noChangeShapeType="1"/>
              </p:cNvSpPr>
              <p:nvPr/>
            </p:nvSpPr>
            <p:spPr bwMode="auto">
              <a:xfrm>
                <a:off x="9686958" y="837962"/>
                <a:ext cx="277340" cy="208897"/>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 name="Line 60">
                <a:extLst>
                  <a:ext uri="{FF2B5EF4-FFF2-40B4-BE49-F238E27FC236}">
                    <a16:creationId xmlns="" xmlns:a16="http://schemas.microsoft.com/office/drawing/2014/main" id="{A245401B-85EF-4FED-B9EA-3F373D96EA46}"/>
                  </a:ext>
                </a:extLst>
              </p:cNvPr>
              <p:cNvSpPr>
                <a:spLocks noChangeShapeType="1"/>
              </p:cNvSpPr>
              <p:nvPr/>
            </p:nvSpPr>
            <p:spPr bwMode="auto">
              <a:xfrm>
                <a:off x="9686958" y="837962"/>
                <a:ext cx="277340" cy="208897"/>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4" name="Line 61">
                <a:extLst>
                  <a:ext uri="{FF2B5EF4-FFF2-40B4-BE49-F238E27FC236}">
                    <a16:creationId xmlns="" xmlns:a16="http://schemas.microsoft.com/office/drawing/2014/main" id="{1594E170-8A05-4776-8F25-342A72BDA8E7}"/>
                  </a:ext>
                </a:extLst>
              </p:cNvPr>
              <p:cNvSpPr>
                <a:spLocks noChangeShapeType="1"/>
              </p:cNvSpPr>
              <p:nvPr/>
            </p:nvSpPr>
            <p:spPr bwMode="auto">
              <a:xfrm flipH="1" flipV="1">
                <a:off x="9081657" y="891434"/>
                <a:ext cx="272350" cy="18822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5" name="Line 62">
                <a:extLst>
                  <a:ext uri="{FF2B5EF4-FFF2-40B4-BE49-F238E27FC236}">
                    <a16:creationId xmlns="" xmlns:a16="http://schemas.microsoft.com/office/drawing/2014/main" id="{EDC08F63-D43A-4C4B-9C92-13B949DEACB1}"/>
                  </a:ext>
                </a:extLst>
              </p:cNvPr>
              <p:cNvSpPr>
                <a:spLocks noChangeShapeType="1"/>
              </p:cNvSpPr>
              <p:nvPr/>
            </p:nvSpPr>
            <p:spPr bwMode="auto">
              <a:xfrm flipH="1" flipV="1">
                <a:off x="9081657" y="891434"/>
                <a:ext cx="272350" cy="18822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6" name="Line 63">
                <a:extLst>
                  <a:ext uri="{FF2B5EF4-FFF2-40B4-BE49-F238E27FC236}">
                    <a16:creationId xmlns="" xmlns:a16="http://schemas.microsoft.com/office/drawing/2014/main" id="{3C260EB8-D410-47C7-BDAA-7F3FCD60DEDC}"/>
                  </a:ext>
                </a:extLst>
              </p:cNvPr>
              <p:cNvSpPr>
                <a:spLocks noChangeShapeType="1"/>
              </p:cNvSpPr>
              <p:nvPr/>
            </p:nvSpPr>
            <p:spPr bwMode="auto">
              <a:xfrm>
                <a:off x="9354007" y="1079654"/>
                <a:ext cx="25666" cy="45344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7" name="Line 64">
                <a:extLst>
                  <a:ext uri="{FF2B5EF4-FFF2-40B4-BE49-F238E27FC236}">
                    <a16:creationId xmlns="" xmlns:a16="http://schemas.microsoft.com/office/drawing/2014/main" id="{AEF12B44-7E24-498C-926C-9AF05FAD0F3A}"/>
                  </a:ext>
                </a:extLst>
              </p:cNvPr>
              <p:cNvSpPr>
                <a:spLocks noChangeShapeType="1"/>
              </p:cNvSpPr>
              <p:nvPr/>
            </p:nvSpPr>
            <p:spPr bwMode="auto">
              <a:xfrm>
                <a:off x="9354007" y="1079654"/>
                <a:ext cx="25666" cy="45344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8" name="Line 65">
                <a:extLst>
                  <a:ext uri="{FF2B5EF4-FFF2-40B4-BE49-F238E27FC236}">
                    <a16:creationId xmlns="" xmlns:a16="http://schemas.microsoft.com/office/drawing/2014/main" id="{BC1393C1-E858-4D5F-BDFA-12FB81685194}"/>
                  </a:ext>
                </a:extLst>
              </p:cNvPr>
              <p:cNvSpPr>
                <a:spLocks noChangeShapeType="1"/>
              </p:cNvSpPr>
              <p:nvPr/>
            </p:nvSpPr>
            <p:spPr bwMode="auto">
              <a:xfrm flipH="1">
                <a:off x="9379673" y="1287125"/>
                <a:ext cx="375729" cy="24597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9" name="Line 66">
                <a:extLst>
                  <a:ext uri="{FF2B5EF4-FFF2-40B4-BE49-F238E27FC236}">
                    <a16:creationId xmlns="" xmlns:a16="http://schemas.microsoft.com/office/drawing/2014/main" id="{982F001B-8A34-4A29-BEAA-A281B2D05D94}"/>
                  </a:ext>
                </a:extLst>
              </p:cNvPr>
              <p:cNvSpPr>
                <a:spLocks noChangeShapeType="1"/>
              </p:cNvSpPr>
              <p:nvPr/>
            </p:nvSpPr>
            <p:spPr bwMode="auto">
              <a:xfrm flipH="1">
                <a:off x="9379673" y="1287125"/>
                <a:ext cx="375729" cy="24597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0" name="Line 67">
                <a:extLst>
                  <a:ext uri="{FF2B5EF4-FFF2-40B4-BE49-F238E27FC236}">
                    <a16:creationId xmlns="" xmlns:a16="http://schemas.microsoft.com/office/drawing/2014/main" id="{D1D6848B-8752-46FD-9A2C-430618B4415A}"/>
                  </a:ext>
                </a:extLst>
              </p:cNvPr>
              <p:cNvSpPr>
                <a:spLocks noChangeShapeType="1"/>
              </p:cNvSpPr>
              <p:nvPr/>
            </p:nvSpPr>
            <p:spPr bwMode="auto">
              <a:xfrm>
                <a:off x="9755402" y="1287125"/>
                <a:ext cx="126906" cy="218878"/>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1" name="Line 68">
                <a:extLst>
                  <a:ext uri="{FF2B5EF4-FFF2-40B4-BE49-F238E27FC236}">
                    <a16:creationId xmlns="" xmlns:a16="http://schemas.microsoft.com/office/drawing/2014/main" id="{5E5306A6-E977-4936-8B6B-0C0564E4EDCF}"/>
                  </a:ext>
                </a:extLst>
              </p:cNvPr>
              <p:cNvSpPr>
                <a:spLocks noChangeShapeType="1"/>
              </p:cNvSpPr>
              <p:nvPr/>
            </p:nvSpPr>
            <p:spPr bwMode="auto">
              <a:xfrm>
                <a:off x="9755402" y="1287125"/>
                <a:ext cx="126906" cy="218878"/>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2" name="Line 69">
                <a:extLst>
                  <a:ext uri="{FF2B5EF4-FFF2-40B4-BE49-F238E27FC236}">
                    <a16:creationId xmlns="" xmlns:a16="http://schemas.microsoft.com/office/drawing/2014/main" id="{8B606C71-8946-4657-8D5F-BD78A0E63D47}"/>
                  </a:ext>
                </a:extLst>
              </p:cNvPr>
              <p:cNvSpPr>
                <a:spLocks noChangeShapeType="1"/>
              </p:cNvSpPr>
              <p:nvPr/>
            </p:nvSpPr>
            <p:spPr bwMode="auto">
              <a:xfrm flipH="1" flipV="1">
                <a:off x="9882308" y="1506003"/>
                <a:ext cx="146869" cy="177527"/>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3" name="Line 70">
                <a:extLst>
                  <a:ext uri="{FF2B5EF4-FFF2-40B4-BE49-F238E27FC236}">
                    <a16:creationId xmlns="" xmlns:a16="http://schemas.microsoft.com/office/drawing/2014/main" id="{0FD7B204-64DB-46AD-ACFC-7B0990E43081}"/>
                  </a:ext>
                </a:extLst>
              </p:cNvPr>
              <p:cNvSpPr>
                <a:spLocks noChangeShapeType="1"/>
              </p:cNvSpPr>
              <p:nvPr/>
            </p:nvSpPr>
            <p:spPr bwMode="auto">
              <a:xfrm flipH="1" flipV="1">
                <a:off x="9882308" y="1506003"/>
                <a:ext cx="146869" cy="177527"/>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4" name="Line 71">
                <a:extLst>
                  <a:ext uri="{FF2B5EF4-FFF2-40B4-BE49-F238E27FC236}">
                    <a16:creationId xmlns="" xmlns:a16="http://schemas.microsoft.com/office/drawing/2014/main" id="{5CA1160E-F35B-40F1-895C-1DABBD59DBD3}"/>
                  </a:ext>
                </a:extLst>
              </p:cNvPr>
              <p:cNvSpPr>
                <a:spLocks noChangeShapeType="1"/>
              </p:cNvSpPr>
              <p:nvPr/>
            </p:nvSpPr>
            <p:spPr bwMode="auto">
              <a:xfrm flipH="1">
                <a:off x="9882308" y="1267162"/>
                <a:ext cx="448451" cy="23884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5" name="Line 72">
                <a:extLst>
                  <a:ext uri="{FF2B5EF4-FFF2-40B4-BE49-F238E27FC236}">
                    <a16:creationId xmlns="" xmlns:a16="http://schemas.microsoft.com/office/drawing/2014/main" id="{B2EC282D-0306-4BC1-8EE9-7A696005976D}"/>
                  </a:ext>
                </a:extLst>
              </p:cNvPr>
              <p:cNvSpPr>
                <a:spLocks noChangeShapeType="1"/>
              </p:cNvSpPr>
              <p:nvPr/>
            </p:nvSpPr>
            <p:spPr bwMode="auto">
              <a:xfrm flipH="1">
                <a:off x="9882308" y="1267162"/>
                <a:ext cx="448451" cy="23884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6" name="Line 74">
                <a:extLst>
                  <a:ext uri="{FF2B5EF4-FFF2-40B4-BE49-F238E27FC236}">
                    <a16:creationId xmlns="" xmlns:a16="http://schemas.microsoft.com/office/drawing/2014/main" id="{111ADF1D-8D69-4D75-99BB-AFE19E4D1D41}"/>
                  </a:ext>
                </a:extLst>
              </p:cNvPr>
              <p:cNvSpPr>
                <a:spLocks noChangeShapeType="1"/>
              </p:cNvSpPr>
              <p:nvPr/>
            </p:nvSpPr>
            <p:spPr bwMode="auto">
              <a:xfrm flipV="1">
                <a:off x="10330758" y="882165"/>
                <a:ext cx="611718" cy="384997"/>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7" name="Line 76">
                <a:extLst>
                  <a:ext uri="{FF2B5EF4-FFF2-40B4-BE49-F238E27FC236}">
                    <a16:creationId xmlns="" xmlns:a16="http://schemas.microsoft.com/office/drawing/2014/main" id="{BD7E45B0-EFCA-4380-8147-FA4C35B0A9FB}"/>
                  </a:ext>
                </a:extLst>
              </p:cNvPr>
              <p:cNvSpPr>
                <a:spLocks noChangeShapeType="1"/>
              </p:cNvSpPr>
              <p:nvPr/>
            </p:nvSpPr>
            <p:spPr bwMode="auto">
              <a:xfrm flipV="1">
                <a:off x="10471211" y="882165"/>
                <a:ext cx="471265" cy="8199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8" name="Line 78">
                <a:extLst>
                  <a:ext uri="{FF2B5EF4-FFF2-40B4-BE49-F238E27FC236}">
                    <a16:creationId xmlns="" xmlns:a16="http://schemas.microsoft.com/office/drawing/2014/main" id="{EF75268B-D47F-49B6-93DC-1BF635FDC64A}"/>
                  </a:ext>
                </a:extLst>
              </p:cNvPr>
              <p:cNvSpPr>
                <a:spLocks noChangeShapeType="1"/>
              </p:cNvSpPr>
              <p:nvPr/>
            </p:nvSpPr>
            <p:spPr bwMode="auto">
              <a:xfrm>
                <a:off x="10471211" y="964155"/>
                <a:ext cx="203193" cy="32297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9" name="Line 79">
                <a:extLst>
                  <a:ext uri="{FF2B5EF4-FFF2-40B4-BE49-F238E27FC236}">
                    <a16:creationId xmlns="" xmlns:a16="http://schemas.microsoft.com/office/drawing/2014/main" id="{85FF6763-29CD-4523-8489-1C9DF0E822A5}"/>
                  </a:ext>
                </a:extLst>
              </p:cNvPr>
              <p:cNvSpPr>
                <a:spLocks noChangeShapeType="1"/>
              </p:cNvSpPr>
              <p:nvPr/>
            </p:nvSpPr>
            <p:spPr bwMode="auto">
              <a:xfrm flipH="1" flipV="1">
                <a:off x="10674404" y="1287125"/>
                <a:ext cx="41351" cy="20960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0" name="Line 80">
                <a:extLst>
                  <a:ext uri="{FF2B5EF4-FFF2-40B4-BE49-F238E27FC236}">
                    <a16:creationId xmlns="" xmlns:a16="http://schemas.microsoft.com/office/drawing/2014/main" id="{8F4718B4-70FA-4213-98CE-FD4FA57BF8DD}"/>
                  </a:ext>
                </a:extLst>
              </p:cNvPr>
              <p:cNvSpPr>
                <a:spLocks noChangeShapeType="1"/>
              </p:cNvSpPr>
              <p:nvPr/>
            </p:nvSpPr>
            <p:spPr bwMode="auto">
              <a:xfrm flipH="1" flipV="1">
                <a:off x="10674404" y="1287125"/>
                <a:ext cx="41351" cy="20960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1" name="Line 81">
                <a:extLst>
                  <a:ext uri="{FF2B5EF4-FFF2-40B4-BE49-F238E27FC236}">
                    <a16:creationId xmlns="" xmlns:a16="http://schemas.microsoft.com/office/drawing/2014/main" id="{ABE58F94-32B9-47F9-8C55-A2B4FE9FBF05}"/>
                  </a:ext>
                </a:extLst>
              </p:cNvPr>
              <p:cNvSpPr>
                <a:spLocks noChangeShapeType="1"/>
              </p:cNvSpPr>
              <p:nvPr/>
            </p:nvSpPr>
            <p:spPr bwMode="auto">
              <a:xfrm>
                <a:off x="10715756" y="1496735"/>
                <a:ext cx="188221" cy="20533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2" name="Line 82">
                <a:extLst>
                  <a:ext uri="{FF2B5EF4-FFF2-40B4-BE49-F238E27FC236}">
                    <a16:creationId xmlns="" xmlns:a16="http://schemas.microsoft.com/office/drawing/2014/main" id="{59D50411-5575-4B3F-8AF8-EBD12573CDCD}"/>
                  </a:ext>
                </a:extLst>
              </p:cNvPr>
              <p:cNvSpPr>
                <a:spLocks noChangeShapeType="1"/>
              </p:cNvSpPr>
              <p:nvPr/>
            </p:nvSpPr>
            <p:spPr bwMode="auto">
              <a:xfrm>
                <a:off x="10715756" y="1496735"/>
                <a:ext cx="188221" cy="20533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3" name="Line 83">
                <a:extLst>
                  <a:ext uri="{FF2B5EF4-FFF2-40B4-BE49-F238E27FC236}">
                    <a16:creationId xmlns="" xmlns:a16="http://schemas.microsoft.com/office/drawing/2014/main" id="{82232B64-81A4-4AEB-94B6-E8F4A0A82DAC}"/>
                  </a:ext>
                </a:extLst>
              </p:cNvPr>
              <p:cNvSpPr>
                <a:spLocks noChangeShapeType="1"/>
              </p:cNvSpPr>
              <p:nvPr/>
            </p:nvSpPr>
            <p:spPr bwMode="auto">
              <a:xfrm flipH="1" flipV="1">
                <a:off x="9964298" y="1046858"/>
                <a:ext cx="366460" cy="220304"/>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4" name="Line 84">
                <a:extLst>
                  <a:ext uri="{FF2B5EF4-FFF2-40B4-BE49-F238E27FC236}">
                    <a16:creationId xmlns="" xmlns:a16="http://schemas.microsoft.com/office/drawing/2014/main" id="{6BF70463-0DAE-4AD6-AC0A-4B2BD9223175}"/>
                  </a:ext>
                </a:extLst>
              </p:cNvPr>
              <p:cNvSpPr>
                <a:spLocks noChangeShapeType="1"/>
              </p:cNvSpPr>
              <p:nvPr/>
            </p:nvSpPr>
            <p:spPr bwMode="auto">
              <a:xfrm flipH="1" flipV="1">
                <a:off x="9964298" y="1046858"/>
                <a:ext cx="366460" cy="220304"/>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5" name="Line 85">
                <a:extLst>
                  <a:ext uri="{FF2B5EF4-FFF2-40B4-BE49-F238E27FC236}">
                    <a16:creationId xmlns="" xmlns:a16="http://schemas.microsoft.com/office/drawing/2014/main" id="{51882BD8-BB41-4C31-93F9-FFFF38295915}"/>
                  </a:ext>
                </a:extLst>
              </p:cNvPr>
              <p:cNvSpPr>
                <a:spLocks noChangeShapeType="1"/>
              </p:cNvSpPr>
              <p:nvPr/>
            </p:nvSpPr>
            <p:spPr bwMode="auto">
              <a:xfrm flipV="1">
                <a:off x="9755402" y="1046858"/>
                <a:ext cx="208897" cy="240267"/>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6" name="Line 86">
                <a:extLst>
                  <a:ext uri="{FF2B5EF4-FFF2-40B4-BE49-F238E27FC236}">
                    <a16:creationId xmlns="" xmlns:a16="http://schemas.microsoft.com/office/drawing/2014/main" id="{7431D51D-481D-4525-A7A4-7859A6BC1C73}"/>
                  </a:ext>
                </a:extLst>
              </p:cNvPr>
              <p:cNvSpPr>
                <a:spLocks noChangeShapeType="1"/>
              </p:cNvSpPr>
              <p:nvPr/>
            </p:nvSpPr>
            <p:spPr bwMode="auto">
              <a:xfrm flipV="1">
                <a:off x="9755402" y="1046858"/>
                <a:ext cx="208897" cy="240267"/>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7" name="Line 87">
                <a:extLst>
                  <a:ext uri="{FF2B5EF4-FFF2-40B4-BE49-F238E27FC236}">
                    <a16:creationId xmlns="" xmlns:a16="http://schemas.microsoft.com/office/drawing/2014/main" id="{AFFDF852-72C0-4E31-9199-5443A1B67538}"/>
                  </a:ext>
                </a:extLst>
              </p:cNvPr>
              <p:cNvSpPr>
                <a:spLocks noChangeShapeType="1"/>
              </p:cNvSpPr>
              <p:nvPr/>
            </p:nvSpPr>
            <p:spPr bwMode="auto">
              <a:xfrm flipH="1" flipV="1">
                <a:off x="9964298" y="1046858"/>
                <a:ext cx="64166" cy="63667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8" name="Line 88">
                <a:extLst>
                  <a:ext uri="{FF2B5EF4-FFF2-40B4-BE49-F238E27FC236}">
                    <a16:creationId xmlns="" xmlns:a16="http://schemas.microsoft.com/office/drawing/2014/main" id="{1565535D-21D9-422C-8E22-094A2DF085C7}"/>
                  </a:ext>
                </a:extLst>
              </p:cNvPr>
              <p:cNvSpPr>
                <a:spLocks noChangeShapeType="1"/>
              </p:cNvSpPr>
              <p:nvPr/>
            </p:nvSpPr>
            <p:spPr bwMode="auto">
              <a:xfrm flipH="1" flipV="1">
                <a:off x="9964298" y="1046858"/>
                <a:ext cx="64166" cy="63667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49" name="Line 89">
                <a:extLst>
                  <a:ext uri="{FF2B5EF4-FFF2-40B4-BE49-F238E27FC236}">
                    <a16:creationId xmlns="" xmlns:a16="http://schemas.microsoft.com/office/drawing/2014/main" id="{D6B42ABF-EDC4-4468-9E8D-DA0761360F05}"/>
                  </a:ext>
                </a:extLst>
              </p:cNvPr>
              <p:cNvSpPr>
                <a:spLocks noChangeShapeType="1"/>
              </p:cNvSpPr>
              <p:nvPr/>
            </p:nvSpPr>
            <p:spPr bwMode="auto">
              <a:xfrm flipH="1">
                <a:off x="9964298" y="858638"/>
                <a:ext cx="293739" cy="18822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0" name="Line 90">
                <a:extLst>
                  <a:ext uri="{FF2B5EF4-FFF2-40B4-BE49-F238E27FC236}">
                    <a16:creationId xmlns="" xmlns:a16="http://schemas.microsoft.com/office/drawing/2014/main" id="{321161E9-728B-4885-9B19-67928BDC1247}"/>
                  </a:ext>
                </a:extLst>
              </p:cNvPr>
              <p:cNvSpPr>
                <a:spLocks noChangeShapeType="1"/>
              </p:cNvSpPr>
              <p:nvPr/>
            </p:nvSpPr>
            <p:spPr bwMode="auto">
              <a:xfrm flipH="1">
                <a:off x="9964298" y="858638"/>
                <a:ext cx="293739" cy="18822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1" name="Line 91">
                <a:extLst>
                  <a:ext uri="{FF2B5EF4-FFF2-40B4-BE49-F238E27FC236}">
                    <a16:creationId xmlns="" xmlns:a16="http://schemas.microsoft.com/office/drawing/2014/main" id="{0220C42F-7740-4659-8366-96D5E955B23A}"/>
                  </a:ext>
                </a:extLst>
              </p:cNvPr>
              <p:cNvSpPr>
                <a:spLocks noChangeShapeType="1"/>
              </p:cNvSpPr>
              <p:nvPr/>
            </p:nvSpPr>
            <p:spPr bwMode="auto">
              <a:xfrm>
                <a:off x="10258037" y="858638"/>
                <a:ext cx="213174" cy="105518"/>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2" name="Line 92">
                <a:extLst>
                  <a:ext uri="{FF2B5EF4-FFF2-40B4-BE49-F238E27FC236}">
                    <a16:creationId xmlns="" xmlns:a16="http://schemas.microsoft.com/office/drawing/2014/main" id="{C9D76266-2113-4FF8-AD62-4407F503AEAB}"/>
                  </a:ext>
                </a:extLst>
              </p:cNvPr>
              <p:cNvSpPr>
                <a:spLocks noChangeShapeType="1"/>
              </p:cNvSpPr>
              <p:nvPr/>
            </p:nvSpPr>
            <p:spPr bwMode="auto">
              <a:xfrm>
                <a:off x="10258037" y="858638"/>
                <a:ext cx="213174" cy="105518"/>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3" name="Line 93">
                <a:extLst>
                  <a:ext uri="{FF2B5EF4-FFF2-40B4-BE49-F238E27FC236}">
                    <a16:creationId xmlns="" xmlns:a16="http://schemas.microsoft.com/office/drawing/2014/main" id="{5CCB1408-3186-4A82-9D6B-EDE2C869616E}"/>
                  </a:ext>
                </a:extLst>
              </p:cNvPr>
              <p:cNvSpPr>
                <a:spLocks noChangeShapeType="1"/>
              </p:cNvSpPr>
              <p:nvPr/>
            </p:nvSpPr>
            <p:spPr bwMode="auto">
              <a:xfrm flipV="1">
                <a:off x="10233796" y="964155"/>
                <a:ext cx="237415" cy="11549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4" name="Line 94">
                <a:extLst>
                  <a:ext uri="{FF2B5EF4-FFF2-40B4-BE49-F238E27FC236}">
                    <a16:creationId xmlns="" xmlns:a16="http://schemas.microsoft.com/office/drawing/2014/main" id="{5E71B946-B3C6-4712-9B64-61789EE982E8}"/>
                  </a:ext>
                </a:extLst>
              </p:cNvPr>
              <p:cNvSpPr>
                <a:spLocks noChangeShapeType="1"/>
              </p:cNvSpPr>
              <p:nvPr/>
            </p:nvSpPr>
            <p:spPr bwMode="auto">
              <a:xfrm flipV="1">
                <a:off x="10233796" y="964155"/>
                <a:ext cx="237415" cy="11549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5" name="Line 95">
                <a:extLst>
                  <a:ext uri="{FF2B5EF4-FFF2-40B4-BE49-F238E27FC236}">
                    <a16:creationId xmlns="" xmlns:a16="http://schemas.microsoft.com/office/drawing/2014/main" id="{7534E7E6-C735-47CB-A25D-AE32E1B2F7C8}"/>
                  </a:ext>
                </a:extLst>
              </p:cNvPr>
              <p:cNvSpPr>
                <a:spLocks noChangeShapeType="1"/>
              </p:cNvSpPr>
              <p:nvPr/>
            </p:nvSpPr>
            <p:spPr bwMode="auto">
              <a:xfrm>
                <a:off x="10233796" y="1079654"/>
                <a:ext cx="103379" cy="187508"/>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6" name="Line 96">
                <a:extLst>
                  <a:ext uri="{FF2B5EF4-FFF2-40B4-BE49-F238E27FC236}">
                    <a16:creationId xmlns="" xmlns:a16="http://schemas.microsoft.com/office/drawing/2014/main" id="{91949639-015C-42C1-BA2B-50C45BDD47D3}"/>
                  </a:ext>
                </a:extLst>
              </p:cNvPr>
              <p:cNvSpPr>
                <a:spLocks noChangeShapeType="1"/>
              </p:cNvSpPr>
              <p:nvPr/>
            </p:nvSpPr>
            <p:spPr bwMode="auto">
              <a:xfrm>
                <a:off x="10233796" y="1079654"/>
                <a:ext cx="103379" cy="187508"/>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7" name="Line 98">
                <a:extLst>
                  <a:ext uri="{FF2B5EF4-FFF2-40B4-BE49-F238E27FC236}">
                    <a16:creationId xmlns="" xmlns:a16="http://schemas.microsoft.com/office/drawing/2014/main" id="{B76FFA20-E016-40B2-91E9-46BEEC1515EC}"/>
                  </a:ext>
                </a:extLst>
              </p:cNvPr>
              <p:cNvSpPr>
                <a:spLocks noChangeShapeType="1"/>
              </p:cNvSpPr>
              <p:nvPr/>
            </p:nvSpPr>
            <p:spPr bwMode="auto">
              <a:xfrm flipH="1" flipV="1">
                <a:off x="10337175" y="1267162"/>
                <a:ext cx="378581" cy="22957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8" name="Line 100">
                <a:extLst>
                  <a:ext uri="{FF2B5EF4-FFF2-40B4-BE49-F238E27FC236}">
                    <a16:creationId xmlns="" xmlns:a16="http://schemas.microsoft.com/office/drawing/2014/main" id="{FA64DAA6-1B7A-4353-88DF-4C4A8EB68FA1}"/>
                  </a:ext>
                </a:extLst>
              </p:cNvPr>
              <p:cNvSpPr>
                <a:spLocks noChangeShapeType="1"/>
              </p:cNvSpPr>
              <p:nvPr/>
            </p:nvSpPr>
            <p:spPr bwMode="auto">
              <a:xfrm flipH="1">
                <a:off x="10233796" y="1496735"/>
                <a:ext cx="481959" cy="713"/>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59" name="Line 101">
                <a:extLst>
                  <a:ext uri="{FF2B5EF4-FFF2-40B4-BE49-F238E27FC236}">
                    <a16:creationId xmlns="" xmlns:a16="http://schemas.microsoft.com/office/drawing/2014/main" id="{D67F9E7A-BB5E-487D-A8AD-1FCF1760827B}"/>
                  </a:ext>
                </a:extLst>
              </p:cNvPr>
              <p:cNvSpPr>
                <a:spLocks noChangeShapeType="1"/>
              </p:cNvSpPr>
              <p:nvPr/>
            </p:nvSpPr>
            <p:spPr bwMode="auto">
              <a:xfrm flipV="1">
                <a:off x="10029178" y="1497448"/>
                <a:ext cx="204619" cy="18608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0" name="Line 102">
                <a:extLst>
                  <a:ext uri="{FF2B5EF4-FFF2-40B4-BE49-F238E27FC236}">
                    <a16:creationId xmlns="" xmlns:a16="http://schemas.microsoft.com/office/drawing/2014/main" id="{5689BA9A-1D38-4F11-922B-2C6FDF232230}"/>
                  </a:ext>
                </a:extLst>
              </p:cNvPr>
              <p:cNvSpPr>
                <a:spLocks noChangeShapeType="1"/>
              </p:cNvSpPr>
              <p:nvPr/>
            </p:nvSpPr>
            <p:spPr bwMode="auto">
              <a:xfrm flipV="1">
                <a:off x="10029178" y="1497448"/>
                <a:ext cx="204619" cy="18608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1" name="Line 103">
                <a:extLst>
                  <a:ext uri="{FF2B5EF4-FFF2-40B4-BE49-F238E27FC236}">
                    <a16:creationId xmlns="" xmlns:a16="http://schemas.microsoft.com/office/drawing/2014/main" id="{2C0B1D1F-F192-4AEE-938B-81B3FBB6254F}"/>
                  </a:ext>
                </a:extLst>
              </p:cNvPr>
              <p:cNvSpPr>
                <a:spLocks noChangeShapeType="1"/>
              </p:cNvSpPr>
              <p:nvPr/>
            </p:nvSpPr>
            <p:spPr bwMode="auto">
              <a:xfrm flipH="1">
                <a:off x="8848520" y="1448967"/>
                <a:ext cx="187508" cy="8412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2" name="Line 104">
                <a:extLst>
                  <a:ext uri="{FF2B5EF4-FFF2-40B4-BE49-F238E27FC236}">
                    <a16:creationId xmlns="" xmlns:a16="http://schemas.microsoft.com/office/drawing/2014/main" id="{6247791C-25E5-461C-A5A0-EA1C54A7177A}"/>
                  </a:ext>
                </a:extLst>
              </p:cNvPr>
              <p:cNvSpPr>
                <a:spLocks noChangeShapeType="1"/>
              </p:cNvSpPr>
              <p:nvPr/>
            </p:nvSpPr>
            <p:spPr bwMode="auto">
              <a:xfrm flipH="1">
                <a:off x="8848520" y="1448967"/>
                <a:ext cx="187508" cy="8412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3" name="Line 105">
                <a:extLst>
                  <a:ext uri="{FF2B5EF4-FFF2-40B4-BE49-F238E27FC236}">
                    <a16:creationId xmlns="" xmlns:a16="http://schemas.microsoft.com/office/drawing/2014/main" id="{42B9CC00-3022-4FAF-97A1-62458D0FF678}"/>
                  </a:ext>
                </a:extLst>
              </p:cNvPr>
              <p:cNvSpPr>
                <a:spLocks noChangeShapeType="1"/>
              </p:cNvSpPr>
              <p:nvPr/>
            </p:nvSpPr>
            <p:spPr bwMode="auto">
              <a:xfrm>
                <a:off x="8792909" y="1277144"/>
                <a:ext cx="55611" cy="25595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4" name="Line 106">
                <a:extLst>
                  <a:ext uri="{FF2B5EF4-FFF2-40B4-BE49-F238E27FC236}">
                    <a16:creationId xmlns="" xmlns:a16="http://schemas.microsoft.com/office/drawing/2014/main" id="{BC10F4BA-D475-4FA8-88D2-569F2F05929D}"/>
                  </a:ext>
                </a:extLst>
              </p:cNvPr>
              <p:cNvSpPr>
                <a:spLocks noChangeShapeType="1"/>
              </p:cNvSpPr>
              <p:nvPr/>
            </p:nvSpPr>
            <p:spPr bwMode="auto">
              <a:xfrm>
                <a:off x="8792909" y="1277144"/>
                <a:ext cx="55611" cy="25595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5" name="Line 107">
                <a:extLst>
                  <a:ext uri="{FF2B5EF4-FFF2-40B4-BE49-F238E27FC236}">
                    <a16:creationId xmlns="" xmlns:a16="http://schemas.microsoft.com/office/drawing/2014/main" id="{0463AE6F-F4C8-4A27-B88C-49549F54AF94}"/>
                  </a:ext>
                </a:extLst>
              </p:cNvPr>
              <p:cNvSpPr>
                <a:spLocks noChangeShapeType="1"/>
              </p:cNvSpPr>
              <p:nvPr/>
            </p:nvSpPr>
            <p:spPr bwMode="auto">
              <a:xfrm>
                <a:off x="8792909" y="1277144"/>
                <a:ext cx="243119" cy="171823"/>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6" name="Line 108">
                <a:extLst>
                  <a:ext uri="{FF2B5EF4-FFF2-40B4-BE49-F238E27FC236}">
                    <a16:creationId xmlns="" xmlns:a16="http://schemas.microsoft.com/office/drawing/2014/main" id="{3D66E299-75F3-4634-B66C-AB0686402481}"/>
                  </a:ext>
                </a:extLst>
              </p:cNvPr>
              <p:cNvSpPr>
                <a:spLocks noChangeShapeType="1"/>
              </p:cNvSpPr>
              <p:nvPr/>
            </p:nvSpPr>
            <p:spPr bwMode="auto">
              <a:xfrm>
                <a:off x="8792909" y="1277144"/>
                <a:ext cx="243119" cy="171823"/>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7" name="Line 109">
                <a:extLst>
                  <a:ext uri="{FF2B5EF4-FFF2-40B4-BE49-F238E27FC236}">
                    <a16:creationId xmlns="" xmlns:a16="http://schemas.microsoft.com/office/drawing/2014/main" id="{49C73BBF-3D0E-4917-9BB4-615317133BF8}"/>
                  </a:ext>
                </a:extLst>
              </p:cNvPr>
              <p:cNvSpPr>
                <a:spLocks noChangeShapeType="1"/>
              </p:cNvSpPr>
              <p:nvPr/>
            </p:nvSpPr>
            <p:spPr bwMode="auto">
              <a:xfrm flipV="1">
                <a:off x="9018917" y="1448967"/>
                <a:ext cx="17111" cy="25310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8" name="Line 110">
                <a:extLst>
                  <a:ext uri="{FF2B5EF4-FFF2-40B4-BE49-F238E27FC236}">
                    <a16:creationId xmlns="" xmlns:a16="http://schemas.microsoft.com/office/drawing/2014/main" id="{56E27C72-CE98-4B83-9055-84D60D29BC05}"/>
                  </a:ext>
                </a:extLst>
              </p:cNvPr>
              <p:cNvSpPr>
                <a:spLocks noChangeShapeType="1"/>
              </p:cNvSpPr>
              <p:nvPr/>
            </p:nvSpPr>
            <p:spPr bwMode="auto">
              <a:xfrm flipV="1">
                <a:off x="9018917" y="1448967"/>
                <a:ext cx="17111" cy="25310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9" name="Line 111">
                <a:extLst>
                  <a:ext uri="{FF2B5EF4-FFF2-40B4-BE49-F238E27FC236}">
                    <a16:creationId xmlns="" xmlns:a16="http://schemas.microsoft.com/office/drawing/2014/main" id="{6B36F286-BC6F-480A-A6B8-403584D2AD66}"/>
                  </a:ext>
                </a:extLst>
              </p:cNvPr>
              <p:cNvSpPr>
                <a:spLocks noChangeShapeType="1"/>
              </p:cNvSpPr>
              <p:nvPr/>
            </p:nvSpPr>
            <p:spPr bwMode="auto">
              <a:xfrm flipH="1" flipV="1">
                <a:off x="9036028" y="1448967"/>
                <a:ext cx="343646" cy="8412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0" name="Line 112">
                <a:extLst>
                  <a:ext uri="{FF2B5EF4-FFF2-40B4-BE49-F238E27FC236}">
                    <a16:creationId xmlns="" xmlns:a16="http://schemas.microsoft.com/office/drawing/2014/main" id="{4F433E7F-26EC-4DE3-B53C-9E770295A712}"/>
                  </a:ext>
                </a:extLst>
              </p:cNvPr>
              <p:cNvSpPr>
                <a:spLocks noChangeShapeType="1"/>
              </p:cNvSpPr>
              <p:nvPr/>
            </p:nvSpPr>
            <p:spPr bwMode="auto">
              <a:xfrm flipH="1" flipV="1">
                <a:off x="9036028" y="1448967"/>
                <a:ext cx="343646" cy="8412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1" name="Line 113">
                <a:extLst>
                  <a:ext uri="{FF2B5EF4-FFF2-40B4-BE49-F238E27FC236}">
                    <a16:creationId xmlns="" xmlns:a16="http://schemas.microsoft.com/office/drawing/2014/main" id="{DA6D1D3C-E0B2-4653-8B47-8C23A58B4A61}"/>
                  </a:ext>
                </a:extLst>
              </p:cNvPr>
              <p:cNvSpPr>
                <a:spLocks noChangeShapeType="1"/>
              </p:cNvSpPr>
              <p:nvPr/>
            </p:nvSpPr>
            <p:spPr bwMode="auto">
              <a:xfrm flipV="1">
                <a:off x="9018917" y="1533096"/>
                <a:ext cx="360757" cy="16897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2" name="Line 114">
                <a:extLst>
                  <a:ext uri="{FF2B5EF4-FFF2-40B4-BE49-F238E27FC236}">
                    <a16:creationId xmlns="" xmlns:a16="http://schemas.microsoft.com/office/drawing/2014/main" id="{5FB7AFB8-ADF4-4B05-9FE8-11950A20A5C7}"/>
                  </a:ext>
                </a:extLst>
              </p:cNvPr>
              <p:cNvSpPr>
                <a:spLocks noChangeShapeType="1"/>
              </p:cNvSpPr>
              <p:nvPr/>
            </p:nvSpPr>
            <p:spPr bwMode="auto">
              <a:xfrm flipV="1">
                <a:off x="9018917" y="1533096"/>
                <a:ext cx="360757" cy="16897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3" name="Line 115">
                <a:extLst>
                  <a:ext uri="{FF2B5EF4-FFF2-40B4-BE49-F238E27FC236}">
                    <a16:creationId xmlns="" xmlns:a16="http://schemas.microsoft.com/office/drawing/2014/main" id="{B13F11AB-C210-4EA4-9DFE-03E26B71A4F3}"/>
                  </a:ext>
                </a:extLst>
              </p:cNvPr>
              <p:cNvSpPr>
                <a:spLocks noChangeShapeType="1"/>
              </p:cNvSpPr>
              <p:nvPr/>
            </p:nvSpPr>
            <p:spPr bwMode="auto">
              <a:xfrm flipH="1" flipV="1">
                <a:off x="8848520" y="1533096"/>
                <a:ext cx="170397" cy="16897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4" name="Line 116">
                <a:extLst>
                  <a:ext uri="{FF2B5EF4-FFF2-40B4-BE49-F238E27FC236}">
                    <a16:creationId xmlns="" xmlns:a16="http://schemas.microsoft.com/office/drawing/2014/main" id="{F078ED0D-150A-4485-93B9-AF8083F15E35}"/>
                  </a:ext>
                </a:extLst>
              </p:cNvPr>
              <p:cNvSpPr>
                <a:spLocks noChangeShapeType="1"/>
              </p:cNvSpPr>
              <p:nvPr/>
            </p:nvSpPr>
            <p:spPr bwMode="auto">
              <a:xfrm flipH="1" flipV="1">
                <a:off x="8848520" y="1533096"/>
                <a:ext cx="170397" cy="16897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5" name="Line 117">
                <a:extLst>
                  <a:ext uri="{FF2B5EF4-FFF2-40B4-BE49-F238E27FC236}">
                    <a16:creationId xmlns="" xmlns:a16="http://schemas.microsoft.com/office/drawing/2014/main" id="{BD414280-0D43-4057-B08C-4C0CE68CFE90}"/>
                  </a:ext>
                </a:extLst>
              </p:cNvPr>
              <p:cNvSpPr>
                <a:spLocks noChangeShapeType="1"/>
              </p:cNvSpPr>
              <p:nvPr/>
            </p:nvSpPr>
            <p:spPr bwMode="auto">
              <a:xfrm>
                <a:off x="9018917" y="1702067"/>
                <a:ext cx="163980" cy="11122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6" name="Line 118">
                <a:extLst>
                  <a:ext uri="{FF2B5EF4-FFF2-40B4-BE49-F238E27FC236}">
                    <a16:creationId xmlns="" xmlns:a16="http://schemas.microsoft.com/office/drawing/2014/main" id="{500431F2-5295-4976-9550-E93F3A4F00C2}"/>
                  </a:ext>
                </a:extLst>
              </p:cNvPr>
              <p:cNvSpPr>
                <a:spLocks noChangeShapeType="1"/>
              </p:cNvSpPr>
              <p:nvPr/>
            </p:nvSpPr>
            <p:spPr bwMode="auto">
              <a:xfrm>
                <a:off x="9018917" y="1702067"/>
                <a:ext cx="163980" cy="11122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7" name="Line 119">
                <a:extLst>
                  <a:ext uri="{FF2B5EF4-FFF2-40B4-BE49-F238E27FC236}">
                    <a16:creationId xmlns="" xmlns:a16="http://schemas.microsoft.com/office/drawing/2014/main" id="{5BA59E85-D8B7-40FB-AF8E-0BCD31E9B8B4}"/>
                  </a:ext>
                </a:extLst>
              </p:cNvPr>
              <p:cNvSpPr>
                <a:spLocks noChangeShapeType="1"/>
              </p:cNvSpPr>
              <p:nvPr/>
            </p:nvSpPr>
            <p:spPr bwMode="auto">
              <a:xfrm flipH="1" flipV="1">
                <a:off x="9182897" y="1813288"/>
                <a:ext cx="171110" cy="99814"/>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8" name="Line 120">
                <a:extLst>
                  <a:ext uri="{FF2B5EF4-FFF2-40B4-BE49-F238E27FC236}">
                    <a16:creationId xmlns="" xmlns:a16="http://schemas.microsoft.com/office/drawing/2014/main" id="{92DC9543-CC35-4F30-A069-69E84A82F46C}"/>
                  </a:ext>
                </a:extLst>
              </p:cNvPr>
              <p:cNvSpPr>
                <a:spLocks noChangeShapeType="1"/>
              </p:cNvSpPr>
              <p:nvPr/>
            </p:nvSpPr>
            <p:spPr bwMode="auto">
              <a:xfrm flipH="1" flipV="1">
                <a:off x="9182897" y="1813288"/>
                <a:ext cx="171110" cy="99814"/>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79" name="Line 121">
                <a:extLst>
                  <a:ext uri="{FF2B5EF4-FFF2-40B4-BE49-F238E27FC236}">
                    <a16:creationId xmlns="" xmlns:a16="http://schemas.microsoft.com/office/drawing/2014/main" id="{661884E0-03A9-4F69-8200-31DD5F39F8C5}"/>
                  </a:ext>
                </a:extLst>
              </p:cNvPr>
              <p:cNvSpPr>
                <a:spLocks noChangeShapeType="1"/>
              </p:cNvSpPr>
              <p:nvPr/>
            </p:nvSpPr>
            <p:spPr bwMode="auto">
              <a:xfrm flipV="1">
                <a:off x="9354007" y="1533096"/>
                <a:ext cx="25666" cy="380006"/>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0" name="Line 122">
                <a:extLst>
                  <a:ext uri="{FF2B5EF4-FFF2-40B4-BE49-F238E27FC236}">
                    <a16:creationId xmlns="" xmlns:a16="http://schemas.microsoft.com/office/drawing/2014/main" id="{9BA5E533-129B-4758-B6D9-D2B8EEB2738E}"/>
                  </a:ext>
                </a:extLst>
              </p:cNvPr>
              <p:cNvSpPr>
                <a:spLocks noChangeShapeType="1"/>
              </p:cNvSpPr>
              <p:nvPr/>
            </p:nvSpPr>
            <p:spPr bwMode="auto">
              <a:xfrm flipV="1">
                <a:off x="9354007" y="1533096"/>
                <a:ext cx="25666" cy="380006"/>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1" name="Line 123">
                <a:extLst>
                  <a:ext uri="{FF2B5EF4-FFF2-40B4-BE49-F238E27FC236}">
                    <a16:creationId xmlns="" xmlns:a16="http://schemas.microsoft.com/office/drawing/2014/main" id="{DB107458-00DF-4831-A822-D94FF6F78352}"/>
                  </a:ext>
                </a:extLst>
              </p:cNvPr>
              <p:cNvSpPr>
                <a:spLocks noChangeShapeType="1"/>
              </p:cNvSpPr>
              <p:nvPr/>
            </p:nvSpPr>
            <p:spPr bwMode="auto">
              <a:xfrm flipH="1" flipV="1">
                <a:off x="9379673" y="1533096"/>
                <a:ext cx="375016" cy="17610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2" name="Line 124">
                <a:extLst>
                  <a:ext uri="{FF2B5EF4-FFF2-40B4-BE49-F238E27FC236}">
                    <a16:creationId xmlns="" xmlns:a16="http://schemas.microsoft.com/office/drawing/2014/main" id="{59391C37-BC06-4021-9249-8CAF790F738C}"/>
                  </a:ext>
                </a:extLst>
              </p:cNvPr>
              <p:cNvSpPr>
                <a:spLocks noChangeShapeType="1"/>
              </p:cNvSpPr>
              <p:nvPr/>
            </p:nvSpPr>
            <p:spPr bwMode="auto">
              <a:xfrm flipH="1" flipV="1">
                <a:off x="9379673" y="1533096"/>
                <a:ext cx="375016" cy="17610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3" name="Line 125">
                <a:extLst>
                  <a:ext uri="{FF2B5EF4-FFF2-40B4-BE49-F238E27FC236}">
                    <a16:creationId xmlns="" xmlns:a16="http://schemas.microsoft.com/office/drawing/2014/main" id="{CB1C61B5-E11C-4C98-BE46-23868585E549}"/>
                  </a:ext>
                </a:extLst>
              </p:cNvPr>
              <p:cNvSpPr>
                <a:spLocks noChangeShapeType="1"/>
              </p:cNvSpPr>
              <p:nvPr/>
            </p:nvSpPr>
            <p:spPr bwMode="auto">
              <a:xfrm>
                <a:off x="9354007" y="1913102"/>
                <a:ext cx="127619" cy="136175"/>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4" name="Line 126">
                <a:extLst>
                  <a:ext uri="{FF2B5EF4-FFF2-40B4-BE49-F238E27FC236}">
                    <a16:creationId xmlns="" xmlns:a16="http://schemas.microsoft.com/office/drawing/2014/main" id="{B84B8971-C61F-4931-97D6-ABE600EE6CD2}"/>
                  </a:ext>
                </a:extLst>
              </p:cNvPr>
              <p:cNvSpPr>
                <a:spLocks noChangeShapeType="1"/>
              </p:cNvSpPr>
              <p:nvPr/>
            </p:nvSpPr>
            <p:spPr bwMode="auto">
              <a:xfrm>
                <a:off x="9354007" y="1913102"/>
                <a:ext cx="127619" cy="136175"/>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5" name="Line 127">
                <a:extLst>
                  <a:ext uri="{FF2B5EF4-FFF2-40B4-BE49-F238E27FC236}">
                    <a16:creationId xmlns="" xmlns:a16="http://schemas.microsoft.com/office/drawing/2014/main" id="{5759308A-BDDA-4BAA-A774-9AED0B683EFB}"/>
                  </a:ext>
                </a:extLst>
              </p:cNvPr>
              <p:cNvSpPr>
                <a:spLocks noChangeShapeType="1"/>
              </p:cNvSpPr>
              <p:nvPr/>
            </p:nvSpPr>
            <p:spPr bwMode="auto">
              <a:xfrm flipH="1" flipV="1">
                <a:off x="9481626" y="2049277"/>
                <a:ext cx="183230" cy="9125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6" name="Line 128">
                <a:extLst>
                  <a:ext uri="{FF2B5EF4-FFF2-40B4-BE49-F238E27FC236}">
                    <a16:creationId xmlns="" xmlns:a16="http://schemas.microsoft.com/office/drawing/2014/main" id="{20E90B75-828B-4731-BAAA-0DA9F54E7396}"/>
                  </a:ext>
                </a:extLst>
              </p:cNvPr>
              <p:cNvSpPr>
                <a:spLocks noChangeShapeType="1"/>
              </p:cNvSpPr>
              <p:nvPr/>
            </p:nvSpPr>
            <p:spPr bwMode="auto">
              <a:xfrm flipH="1" flipV="1">
                <a:off x="9481626" y="2049277"/>
                <a:ext cx="183230" cy="9125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7" name="Line 129">
                <a:extLst>
                  <a:ext uri="{FF2B5EF4-FFF2-40B4-BE49-F238E27FC236}">
                    <a16:creationId xmlns="" xmlns:a16="http://schemas.microsoft.com/office/drawing/2014/main" id="{48F570BB-9519-4106-A94A-E83473B38873}"/>
                  </a:ext>
                </a:extLst>
              </p:cNvPr>
              <p:cNvSpPr>
                <a:spLocks noChangeShapeType="1"/>
              </p:cNvSpPr>
              <p:nvPr/>
            </p:nvSpPr>
            <p:spPr bwMode="auto">
              <a:xfrm flipV="1">
                <a:off x="9664856" y="1709196"/>
                <a:ext cx="89833" cy="43133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8" name="Line 130">
                <a:extLst>
                  <a:ext uri="{FF2B5EF4-FFF2-40B4-BE49-F238E27FC236}">
                    <a16:creationId xmlns="" xmlns:a16="http://schemas.microsoft.com/office/drawing/2014/main" id="{6222957A-1042-455C-8428-04900E7D4534}"/>
                  </a:ext>
                </a:extLst>
              </p:cNvPr>
              <p:cNvSpPr>
                <a:spLocks noChangeShapeType="1"/>
              </p:cNvSpPr>
              <p:nvPr/>
            </p:nvSpPr>
            <p:spPr bwMode="auto">
              <a:xfrm flipV="1">
                <a:off x="9664856" y="1709196"/>
                <a:ext cx="89833" cy="43133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89" name="Line 131">
                <a:extLst>
                  <a:ext uri="{FF2B5EF4-FFF2-40B4-BE49-F238E27FC236}">
                    <a16:creationId xmlns="" xmlns:a16="http://schemas.microsoft.com/office/drawing/2014/main" id="{7D795152-D363-4BF6-BE52-093C446E5485}"/>
                  </a:ext>
                </a:extLst>
              </p:cNvPr>
              <p:cNvSpPr>
                <a:spLocks noChangeShapeType="1"/>
              </p:cNvSpPr>
              <p:nvPr/>
            </p:nvSpPr>
            <p:spPr bwMode="auto">
              <a:xfrm flipH="1">
                <a:off x="9754689" y="1683530"/>
                <a:ext cx="274489" cy="25666"/>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0" name="Line 132">
                <a:extLst>
                  <a:ext uri="{FF2B5EF4-FFF2-40B4-BE49-F238E27FC236}">
                    <a16:creationId xmlns="" xmlns:a16="http://schemas.microsoft.com/office/drawing/2014/main" id="{11A36055-2A4A-48B5-A0BE-E3896E429525}"/>
                  </a:ext>
                </a:extLst>
              </p:cNvPr>
              <p:cNvSpPr>
                <a:spLocks noChangeShapeType="1"/>
              </p:cNvSpPr>
              <p:nvPr/>
            </p:nvSpPr>
            <p:spPr bwMode="auto">
              <a:xfrm flipH="1">
                <a:off x="9754689" y="1683530"/>
                <a:ext cx="274489" cy="25666"/>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1" name="Line 133">
                <a:extLst>
                  <a:ext uri="{FF2B5EF4-FFF2-40B4-BE49-F238E27FC236}">
                    <a16:creationId xmlns="" xmlns:a16="http://schemas.microsoft.com/office/drawing/2014/main" id="{67508F26-C996-4F05-8C6D-6C4080492296}"/>
                  </a:ext>
                </a:extLst>
              </p:cNvPr>
              <p:cNvSpPr>
                <a:spLocks noChangeShapeType="1"/>
              </p:cNvSpPr>
              <p:nvPr/>
            </p:nvSpPr>
            <p:spPr bwMode="auto">
              <a:xfrm flipV="1">
                <a:off x="9664856" y="1683530"/>
                <a:ext cx="364322" cy="457006"/>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2" name="Line 134">
                <a:extLst>
                  <a:ext uri="{FF2B5EF4-FFF2-40B4-BE49-F238E27FC236}">
                    <a16:creationId xmlns="" xmlns:a16="http://schemas.microsoft.com/office/drawing/2014/main" id="{D05542FD-4696-4981-8F5B-9851108843D1}"/>
                  </a:ext>
                </a:extLst>
              </p:cNvPr>
              <p:cNvSpPr>
                <a:spLocks noChangeShapeType="1"/>
              </p:cNvSpPr>
              <p:nvPr/>
            </p:nvSpPr>
            <p:spPr bwMode="auto">
              <a:xfrm flipV="1">
                <a:off x="9664856" y="1683530"/>
                <a:ext cx="364322" cy="457006"/>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3" name="Line 135">
                <a:extLst>
                  <a:ext uri="{FF2B5EF4-FFF2-40B4-BE49-F238E27FC236}">
                    <a16:creationId xmlns="" xmlns:a16="http://schemas.microsoft.com/office/drawing/2014/main" id="{BED60456-F5AB-4551-B366-A94F0E24B7D2}"/>
                  </a:ext>
                </a:extLst>
              </p:cNvPr>
              <p:cNvSpPr>
                <a:spLocks noChangeShapeType="1"/>
              </p:cNvSpPr>
              <p:nvPr/>
            </p:nvSpPr>
            <p:spPr bwMode="auto">
              <a:xfrm flipV="1">
                <a:off x="9954317" y="1683530"/>
                <a:ext cx="74861" cy="437756"/>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4" name="Line 136">
                <a:extLst>
                  <a:ext uri="{FF2B5EF4-FFF2-40B4-BE49-F238E27FC236}">
                    <a16:creationId xmlns="" xmlns:a16="http://schemas.microsoft.com/office/drawing/2014/main" id="{6ADA58A3-CBF6-45EC-9DBA-A89BEC439554}"/>
                  </a:ext>
                </a:extLst>
              </p:cNvPr>
              <p:cNvSpPr>
                <a:spLocks noChangeShapeType="1"/>
              </p:cNvSpPr>
              <p:nvPr/>
            </p:nvSpPr>
            <p:spPr bwMode="auto">
              <a:xfrm flipV="1">
                <a:off x="9954317" y="1683530"/>
                <a:ext cx="74861" cy="437756"/>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5" name="Line 137">
                <a:extLst>
                  <a:ext uri="{FF2B5EF4-FFF2-40B4-BE49-F238E27FC236}">
                    <a16:creationId xmlns="" xmlns:a16="http://schemas.microsoft.com/office/drawing/2014/main" id="{089A0281-D933-468E-8D6B-C58BA675917E}"/>
                  </a:ext>
                </a:extLst>
              </p:cNvPr>
              <p:cNvSpPr>
                <a:spLocks noChangeShapeType="1"/>
              </p:cNvSpPr>
              <p:nvPr/>
            </p:nvSpPr>
            <p:spPr bwMode="auto">
              <a:xfrm flipV="1">
                <a:off x="9954317" y="2118434"/>
                <a:ext cx="255239" cy="285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6" name="Line 138">
                <a:extLst>
                  <a:ext uri="{FF2B5EF4-FFF2-40B4-BE49-F238E27FC236}">
                    <a16:creationId xmlns="" xmlns:a16="http://schemas.microsoft.com/office/drawing/2014/main" id="{13D14327-CBA9-4CA1-B6AF-1C122F5DC069}"/>
                  </a:ext>
                </a:extLst>
              </p:cNvPr>
              <p:cNvSpPr>
                <a:spLocks noChangeShapeType="1"/>
              </p:cNvSpPr>
              <p:nvPr/>
            </p:nvSpPr>
            <p:spPr bwMode="auto">
              <a:xfrm flipV="1">
                <a:off x="9954317" y="2118434"/>
                <a:ext cx="255239" cy="285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7" name="Line 139">
                <a:extLst>
                  <a:ext uri="{FF2B5EF4-FFF2-40B4-BE49-F238E27FC236}">
                    <a16:creationId xmlns="" xmlns:a16="http://schemas.microsoft.com/office/drawing/2014/main" id="{79EB4FE8-18A1-4B3A-9765-3D182F1FCEEF}"/>
                  </a:ext>
                </a:extLst>
              </p:cNvPr>
              <p:cNvSpPr>
                <a:spLocks noChangeShapeType="1"/>
              </p:cNvSpPr>
              <p:nvPr/>
            </p:nvSpPr>
            <p:spPr bwMode="auto">
              <a:xfrm flipV="1">
                <a:off x="9664856" y="2121286"/>
                <a:ext cx="289461" cy="1925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8" name="Line 140">
                <a:extLst>
                  <a:ext uri="{FF2B5EF4-FFF2-40B4-BE49-F238E27FC236}">
                    <a16:creationId xmlns="" xmlns:a16="http://schemas.microsoft.com/office/drawing/2014/main" id="{F92EA0BB-9B24-4BE1-BEB6-DD806C0BCD7D}"/>
                  </a:ext>
                </a:extLst>
              </p:cNvPr>
              <p:cNvSpPr>
                <a:spLocks noChangeShapeType="1"/>
              </p:cNvSpPr>
              <p:nvPr/>
            </p:nvSpPr>
            <p:spPr bwMode="auto">
              <a:xfrm flipV="1">
                <a:off x="9664856" y="2121286"/>
                <a:ext cx="289461" cy="1925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99" name="Line 141">
                <a:extLst>
                  <a:ext uri="{FF2B5EF4-FFF2-40B4-BE49-F238E27FC236}">
                    <a16:creationId xmlns="" xmlns:a16="http://schemas.microsoft.com/office/drawing/2014/main" id="{7A218220-AD61-4611-9525-6BE5D37DEA2B}"/>
                  </a:ext>
                </a:extLst>
              </p:cNvPr>
              <p:cNvSpPr>
                <a:spLocks noChangeShapeType="1"/>
              </p:cNvSpPr>
              <p:nvPr/>
            </p:nvSpPr>
            <p:spPr bwMode="auto">
              <a:xfrm flipH="1" flipV="1">
                <a:off x="9954317" y="2121286"/>
                <a:ext cx="279480" cy="20960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0" name="Line 142">
                <a:extLst>
                  <a:ext uri="{FF2B5EF4-FFF2-40B4-BE49-F238E27FC236}">
                    <a16:creationId xmlns="" xmlns:a16="http://schemas.microsoft.com/office/drawing/2014/main" id="{BFFB27DC-FF23-49F0-9338-18B384591A8F}"/>
                  </a:ext>
                </a:extLst>
              </p:cNvPr>
              <p:cNvSpPr>
                <a:spLocks noChangeShapeType="1"/>
              </p:cNvSpPr>
              <p:nvPr/>
            </p:nvSpPr>
            <p:spPr bwMode="auto">
              <a:xfrm flipH="1" flipV="1">
                <a:off x="9954317" y="2121286"/>
                <a:ext cx="279480" cy="20960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1" name="Line 143">
                <a:extLst>
                  <a:ext uri="{FF2B5EF4-FFF2-40B4-BE49-F238E27FC236}">
                    <a16:creationId xmlns="" xmlns:a16="http://schemas.microsoft.com/office/drawing/2014/main" id="{8111F0F7-FAC6-45D7-BF9E-6B55B4498A58}"/>
                  </a:ext>
                </a:extLst>
              </p:cNvPr>
              <p:cNvSpPr>
                <a:spLocks noChangeShapeType="1"/>
              </p:cNvSpPr>
              <p:nvPr/>
            </p:nvSpPr>
            <p:spPr bwMode="auto">
              <a:xfrm>
                <a:off x="10233796" y="2330896"/>
                <a:ext cx="230998" cy="41280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2" name="Line 144">
                <a:extLst>
                  <a:ext uri="{FF2B5EF4-FFF2-40B4-BE49-F238E27FC236}">
                    <a16:creationId xmlns="" xmlns:a16="http://schemas.microsoft.com/office/drawing/2014/main" id="{1F60F267-4C3D-488F-8F18-9D426C38E43E}"/>
                  </a:ext>
                </a:extLst>
              </p:cNvPr>
              <p:cNvSpPr>
                <a:spLocks noChangeShapeType="1"/>
              </p:cNvSpPr>
              <p:nvPr/>
            </p:nvSpPr>
            <p:spPr bwMode="auto">
              <a:xfrm>
                <a:off x="10233796" y="2330896"/>
                <a:ext cx="230998" cy="41280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3" name="Line 145">
                <a:extLst>
                  <a:ext uri="{FF2B5EF4-FFF2-40B4-BE49-F238E27FC236}">
                    <a16:creationId xmlns="" xmlns:a16="http://schemas.microsoft.com/office/drawing/2014/main" id="{31D2CDC1-DEEE-434A-B605-A05D10286D16}"/>
                  </a:ext>
                </a:extLst>
              </p:cNvPr>
              <p:cNvSpPr>
                <a:spLocks noChangeShapeType="1"/>
              </p:cNvSpPr>
              <p:nvPr/>
            </p:nvSpPr>
            <p:spPr bwMode="auto">
              <a:xfrm>
                <a:off x="10233796" y="2330896"/>
                <a:ext cx="265933" cy="18109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4" name="Line 146">
                <a:extLst>
                  <a:ext uri="{FF2B5EF4-FFF2-40B4-BE49-F238E27FC236}">
                    <a16:creationId xmlns="" xmlns:a16="http://schemas.microsoft.com/office/drawing/2014/main" id="{C42885E0-6FE6-4B9A-8C6C-61C7FCDA5216}"/>
                  </a:ext>
                </a:extLst>
              </p:cNvPr>
              <p:cNvSpPr>
                <a:spLocks noChangeShapeType="1"/>
              </p:cNvSpPr>
              <p:nvPr/>
            </p:nvSpPr>
            <p:spPr bwMode="auto">
              <a:xfrm>
                <a:off x="10233796" y="2330896"/>
                <a:ext cx="265933" cy="18109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5" name="Line 147">
                <a:extLst>
                  <a:ext uri="{FF2B5EF4-FFF2-40B4-BE49-F238E27FC236}">
                    <a16:creationId xmlns="" xmlns:a16="http://schemas.microsoft.com/office/drawing/2014/main" id="{C6D68B6D-C433-4FDC-A5E7-334A3EF7A9A1}"/>
                  </a:ext>
                </a:extLst>
              </p:cNvPr>
              <p:cNvSpPr>
                <a:spLocks noChangeShapeType="1"/>
              </p:cNvSpPr>
              <p:nvPr/>
            </p:nvSpPr>
            <p:spPr bwMode="auto">
              <a:xfrm flipV="1">
                <a:off x="10464795" y="2511987"/>
                <a:ext cx="34935" cy="23171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6" name="Line 148">
                <a:extLst>
                  <a:ext uri="{FF2B5EF4-FFF2-40B4-BE49-F238E27FC236}">
                    <a16:creationId xmlns="" xmlns:a16="http://schemas.microsoft.com/office/drawing/2014/main" id="{12B9F731-890C-4E1A-A481-D5DDFEDDC457}"/>
                  </a:ext>
                </a:extLst>
              </p:cNvPr>
              <p:cNvSpPr>
                <a:spLocks noChangeShapeType="1"/>
              </p:cNvSpPr>
              <p:nvPr/>
            </p:nvSpPr>
            <p:spPr bwMode="auto">
              <a:xfrm flipV="1">
                <a:off x="10464795" y="2511987"/>
                <a:ext cx="34935" cy="23171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7" name="Line 149">
                <a:extLst>
                  <a:ext uri="{FF2B5EF4-FFF2-40B4-BE49-F238E27FC236}">
                    <a16:creationId xmlns="" xmlns:a16="http://schemas.microsoft.com/office/drawing/2014/main" id="{BF4AE760-C446-45FA-85EB-A1ED2D0C9EDD}"/>
                  </a:ext>
                </a:extLst>
              </p:cNvPr>
              <p:cNvSpPr>
                <a:spLocks noChangeShapeType="1"/>
              </p:cNvSpPr>
              <p:nvPr/>
            </p:nvSpPr>
            <p:spPr bwMode="auto">
              <a:xfrm flipH="1" flipV="1">
                <a:off x="10499729" y="2511987"/>
                <a:ext cx="312276" cy="3636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8" name="Line 150">
                <a:extLst>
                  <a:ext uri="{FF2B5EF4-FFF2-40B4-BE49-F238E27FC236}">
                    <a16:creationId xmlns="" xmlns:a16="http://schemas.microsoft.com/office/drawing/2014/main" id="{2B20B591-D6E8-4B4C-88C0-F76EB4A56D72}"/>
                  </a:ext>
                </a:extLst>
              </p:cNvPr>
              <p:cNvSpPr>
                <a:spLocks noChangeShapeType="1"/>
              </p:cNvSpPr>
              <p:nvPr/>
            </p:nvSpPr>
            <p:spPr bwMode="auto">
              <a:xfrm flipH="1" flipV="1">
                <a:off x="10499729" y="2511987"/>
                <a:ext cx="312276" cy="3636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09" name="Line 151">
                <a:extLst>
                  <a:ext uri="{FF2B5EF4-FFF2-40B4-BE49-F238E27FC236}">
                    <a16:creationId xmlns="" xmlns:a16="http://schemas.microsoft.com/office/drawing/2014/main" id="{A4BE6015-964E-4F90-975A-1CC94624A252}"/>
                  </a:ext>
                </a:extLst>
              </p:cNvPr>
              <p:cNvSpPr>
                <a:spLocks noChangeShapeType="1"/>
              </p:cNvSpPr>
              <p:nvPr/>
            </p:nvSpPr>
            <p:spPr bwMode="auto">
              <a:xfrm flipV="1">
                <a:off x="10812005" y="2410747"/>
                <a:ext cx="265220" cy="13760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0" name="Line 152">
                <a:extLst>
                  <a:ext uri="{FF2B5EF4-FFF2-40B4-BE49-F238E27FC236}">
                    <a16:creationId xmlns="" xmlns:a16="http://schemas.microsoft.com/office/drawing/2014/main" id="{03BB225F-D7BB-4B0F-AE16-D1D80F625FC0}"/>
                  </a:ext>
                </a:extLst>
              </p:cNvPr>
              <p:cNvSpPr>
                <a:spLocks noChangeShapeType="1"/>
              </p:cNvSpPr>
              <p:nvPr/>
            </p:nvSpPr>
            <p:spPr bwMode="auto">
              <a:xfrm flipV="1">
                <a:off x="10812005" y="2410747"/>
                <a:ext cx="265220" cy="13760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1" name="Line 153">
                <a:extLst>
                  <a:ext uri="{FF2B5EF4-FFF2-40B4-BE49-F238E27FC236}">
                    <a16:creationId xmlns="" xmlns:a16="http://schemas.microsoft.com/office/drawing/2014/main" id="{A0F0F164-BEAF-4CA0-B2C7-12E6BC8EE72E}"/>
                  </a:ext>
                </a:extLst>
              </p:cNvPr>
              <p:cNvSpPr>
                <a:spLocks noChangeShapeType="1"/>
              </p:cNvSpPr>
              <p:nvPr/>
            </p:nvSpPr>
            <p:spPr bwMode="auto">
              <a:xfrm>
                <a:off x="11077225" y="2085638"/>
                <a:ext cx="0" cy="32510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2" name="Line 154">
                <a:extLst>
                  <a:ext uri="{FF2B5EF4-FFF2-40B4-BE49-F238E27FC236}">
                    <a16:creationId xmlns="" xmlns:a16="http://schemas.microsoft.com/office/drawing/2014/main" id="{DE0C1CAE-7A1A-4AE5-A95E-09D17AAC896D}"/>
                  </a:ext>
                </a:extLst>
              </p:cNvPr>
              <p:cNvSpPr>
                <a:spLocks noChangeShapeType="1"/>
              </p:cNvSpPr>
              <p:nvPr/>
            </p:nvSpPr>
            <p:spPr bwMode="auto">
              <a:xfrm>
                <a:off x="11077225" y="2085638"/>
                <a:ext cx="0" cy="32510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3" name="Line 155">
                <a:extLst>
                  <a:ext uri="{FF2B5EF4-FFF2-40B4-BE49-F238E27FC236}">
                    <a16:creationId xmlns="" xmlns:a16="http://schemas.microsoft.com/office/drawing/2014/main" id="{7A47B66F-C56F-49FD-8EE2-5870AC978EBA}"/>
                  </a:ext>
                </a:extLst>
              </p:cNvPr>
              <p:cNvSpPr>
                <a:spLocks noChangeShapeType="1"/>
              </p:cNvSpPr>
              <p:nvPr/>
            </p:nvSpPr>
            <p:spPr bwMode="auto">
              <a:xfrm flipH="1">
                <a:off x="10792755" y="2085638"/>
                <a:ext cx="284470" cy="6487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4" name="Line 156">
                <a:extLst>
                  <a:ext uri="{FF2B5EF4-FFF2-40B4-BE49-F238E27FC236}">
                    <a16:creationId xmlns="" xmlns:a16="http://schemas.microsoft.com/office/drawing/2014/main" id="{4BC1645E-0D03-4D29-9F76-E036D4575EC7}"/>
                  </a:ext>
                </a:extLst>
              </p:cNvPr>
              <p:cNvSpPr>
                <a:spLocks noChangeShapeType="1"/>
              </p:cNvSpPr>
              <p:nvPr/>
            </p:nvSpPr>
            <p:spPr bwMode="auto">
              <a:xfrm flipH="1">
                <a:off x="10792755" y="2085638"/>
                <a:ext cx="284470" cy="6487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5" name="Line 157">
                <a:extLst>
                  <a:ext uri="{FF2B5EF4-FFF2-40B4-BE49-F238E27FC236}">
                    <a16:creationId xmlns="" xmlns:a16="http://schemas.microsoft.com/office/drawing/2014/main" id="{954AEEF1-B3D6-49FF-960A-B20B1FC1D8E6}"/>
                  </a:ext>
                </a:extLst>
              </p:cNvPr>
              <p:cNvSpPr>
                <a:spLocks noChangeShapeType="1"/>
              </p:cNvSpPr>
              <p:nvPr/>
            </p:nvSpPr>
            <p:spPr bwMode="auto">
              <a:xfrm flipH="1" flipV="1">
                <a:off x="10792755" y="2150517"/>
                <a:ext cx="284470" cy="26023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6" name="Line 158">
                <a:extLst>
                  <a:ext uri="{FF2B5EF4-FFF2-40B4-BE49-F238E27FC236}">
                    <a16:creationId xmlns="" xmlns:a16="http://schemas.microsoft.com/office/drawing/2014/main" id="{40D8D2CC-D6DC-4FD2-B3F0-E6355D296899}"/>
                  </a:ext>
                </a:extLst>
              </p:cNvPr>
              <p:cNvSpPr>
                <a:spLocks noChangeShapeType="1"/>
              </p:cNvSpPr>
              <p:nvPr/>
            </p:nvSpPr>
            <p:spPr bwMode="auto">
              <a:xfrm flipH="1" flipV="1">
                <a:off x="10792755" y="2150517"/>
                <a:ext cx="284470" cy="26023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7" name="Line 159">
                <a:extLst>
                  <a:ext uri="{FF2B5EF4-FFF2-40B4-BE49-F238E27FC236}">
                    <a16:creationId xmlns="" xmlns:a16="http://schemas.microsoft.com/office/drawing/2014/main" id="{330B3B5A-BDE1-487C-B207-CA7C9903D9C2}"/>
                  </a:ext>
                </a:extLst>
              </p:cNvPr>
              <p:cNvSpPr>
                <a:spLocks noChangeShapeType="1"/>
              </p:cNvSpPr>
              <p:nvPr/>
            </p:nvSpPr>
            <p:spPr bwMode="auto">
              <a:xfrm flipV="1">
                <a:off x="10683673" y="2150517"/>
                <a:ext cx="109083" cy="131897"/>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8" name="Line 160">
                <a:extLst>
                  <a:ext uri="{FF2B5EF4-FFF2-40B4-BE49-F238E27FC236}">
                    <a16:creationId xmlns="" xmlns:a16="http://schemas.microsoft.com/office/drawing/2014/main" id="{8409F6EB-7DFF-4140-BC6A-A0261711996B}"/>
                  </a:ext>
                </a:extLst>
              </p:cNvPr>
              <p:cNvSpPr>
                <a:spLocks noChangeShapeType="1"/>
              </p:cNvSpPr>
              <p:nvPr/>
            </p:nvSpPr>
            <p:spPr bwMode="auto">
              <a:xfrm flipV="1">
                <a:off x="10683673" y="2150517"/>
                <a:ext cx="109083" cy="131897"/>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9" name="Line 161">
                <a:extLst>
                  <a:ext uri="{FF2B5EF4-FFF2-40B4-BE49-F238E27FC236}">
                    <a16:creationId xmlns="" xmlns:a16="http://schemas.microsoft.com/office/drawing/2014/main" id="{9466A2C7-A82E-4919-93F5-8EAA604C2784}"/>
                  </a:ext>
                </a:extLst>
              </p:cNvPr>
              <p:cNvSpPr>
                <a:spLocks noChangeShapeType="1"/>
              </p:cNvSpPr>
              <p:nvPr/>
            </p:nvSpPr>
            <p:spPr bwMode="auto">
              <a:xfrm>
                <a:off x="10683673" y="2282414"/>
                <a:ext cx="128332" cy="265933"/>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0" name="Line 162">
                <a:extLst>
                  <a:ext uri="{FF2B5EF4-FFF2-40B4-BE49-F238E27FC236}">
                    <a16:creationId xmlns="" xmlns:a16="http://schemas.microsoft.com/office/drawing/2014/main" id="{66623C30-D0D8-4576-B891-264F8AE7151C}"/>
                  </a:ext>
                </a:extLst>
              </p:cNvPr>
              <p:cNvSpPr>
                <a:spLocks noChangeShapeType="1"/>
              </p:cNvSpPr>
              <p:nvPr/>
            </p:nvSpPr>
            <p:spPr bwMode="auto">
              <a:xfrm>
                <a:off x="10683673" y="2282414"/>
                <a:ext cx="128332" cy="265933"/>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1" name="Line 163">
                <a:extLst>
                  <a:ext uri="{FF2B5EF4-FFF2-40B4-BE49-F238E27FC236}">
                    <a16:creationId xmlns="" xmlns:a16="http://schemas.microsoft.com/office/drawing/2014/main" id="{CBE8B45D-DE00-43E4-99C6-F9036D1B9691}"/>
                  </a:ext>
                </a:extLst>
              </p:cNvPr>
              <p:cNvSpPr>
                <a:spLocks noChangeShapeType="1"/>
              </p:cNvSpPr>
              <p:nvPr/>
            </p:nvSpPr>
            <p:spPr bwMode="auto">
              <a:xfrm flipH="1">
                <a:off x="10499729" y="2282414"/>
                <a:ext cx="183943" cy="22957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2" name="Line 164">
                <a:extLst>
                  <a:ext uri="{FF2B5EF4-FFF2-40B4-BE49-F238E27FC236}">
                    <a16:creationId xmlns="" xmlns:a16="http://schemas.microsoft.com/office/drawing/2014/main" id="{73854C31-2132-40BF-B99F-AEB6B03C578A}"/>
                  </a:ext>
                </a:extLst>
              </p:cNvPr>
              <p:cNvSpPr>
                <a:spLocks noChangeShapeType="1"/>
              </p:cNvSpPr>
              <p:nvPr/>
            </p:nvSpPr>
            <p:spPr bwMode="auto">
              <a:xfrm flipH="1">
                <a:off x="10499729" y="2282414"/>
                <a:ext cx="183943" cy="22957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3" name="Line 165">
                <a:extLst>
                  <a:ext uri="{FF2B5EF4-FFF2-40B4-BE49-F238E27FC236}">
                    <a16:creationId xmlns="" xmlns:a16="http://schemas.microsoft.com/office/drawing/2014/main" id="{7B053D43-C7DA-483A-B023-B2B71B4F60E5}"/>
                  </a:ext>
                </a:extLst>
              </p:cNvPr>
              <p:cNvSpPr>
                <a:spLocks noChangeShapeType="1"/>
              </p:cNvSpPr>
              <p:nvPr/>
            </p:nvSpPr>
            <p:spPr bwMode="auto">
              <a:xfrm flipH="1" flipV="1">
                <a:off x="10541794" y="1957305"/>
                <a:ext cx="141879" cy="32510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4" name="Line 166">
                <a:extLst>
                  <a:ext uri="{FF2B5EF4-FFF2-40B4-BE49-F238E27FC236}">
                    <a16:creationId xmlns="" xmlns:a16="http://schemas.microsoft.com/office/drawing/2014/main" id="{6F5A91F9-75AE-47B2-9BA3-09A449BB2C05}"/>
                  </a:ext>
                </a:extLst>
              </p:cNvPr>
              <p:cNvSpPr>
                <a:spLocks noChangeShapeType="1"/>
              </p:cNvSpPr>
              <p:nvPr/>
            </p:nvSpPr>
            <p:spPr bwMode="auto">
              <a:xfrm flipH="1" flipV="1">
                <a:off x="10541794" y="1957305"/>
                <a:ext cx="141879" cy="32510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5" name="Line 167">
                <a:extLst>
                  <a:ext uri="{FF2B5EF4-FFF2-40B4-BE49-F238E27FC236}">
                    <a16:creationId xmlns="" xmlns:a16="http://schemas.microsoft.com/office/drawing/2014/main" id="{0413C403-B466-44E8-96B1-B190969DE1E0}"/>
                  </a:ext>
                </a:extLst>
              </p:cNvPr>
              <p:cNvSpPr>
                <a:spLocks noChangeShapeType="1"/>
              </p:cNvSpPr>
              <p:nvPr/>
            </p:nvSpPr>
            <p:spPr bwMode="auto">
              <a:xfrm flipH="1">
                <a:off x="10541794" y="1702067"/>
                <a:ext cx="362183" cy="25523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6" name="Line 168">
                <a:extLst>
                  <a:ext uri="{FF2B5EF4-FFF2-40B4-BE49-F238E27FC236}">
                    <a16:creationId xmlns="" xmlns:a16="http://schemas.microsoft.com/office/drawing/2014/main" id="{52DBC0FC-7009-4E66-BCB9-2A9AC28B41CA}"/>
                  </a:ext>
                </a:extLst>
              </p:cNvPr>
              <p:cNvSpPr>
                <a:spLocks noChangeShapeType="1"/>
              </p:cNvSpPr>
              <p:nvPr/>
            </p:nvSpPr>
            <p:spPr bwMode="auto">
              <a:xfrm flipH="1">
                <a:off x="10541794" y="1702067"/>
                <a:ext cx="362183" cy="25523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7" name="Line 169">
                <a:extLst>
                  <a:ext uri="{FF2B5EF4-FFF2-40B4-BE49-F238E27FC236}">
                    <a16:creationId xmlns="" xmlns:a16="http://schemas.microsoft.com/office/drawing/2014/main" id="{290C9925-4751-4317-BA1A-14A90C4623A7}"/>
                  </a:ext>
                </a:extLst>
              </p:cNvPr>
              <p:cNvSpPr>
                <a:spLocks noChangeShapeType="1"/>
              </p:cNvSpPr>
              <p:nvPr/>
            </p:nvSpPr>
            <p:spPr bwMode="auto">
              <a:xfrm flipV="1">
                <a:off x="10903977" y="1496735"/>
                <a:ext cx="213174" cy="20533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8" name="Line 170">
                <a:extLst>
                  <a:ext uri="{FF2B5EF4-FFF2-40B4-BE49-F238E27FC236}">
                    <a16:creationId xmlns="" xmlns:a16="http://schemas.microsoft.com/office/drawing/2014/main" id="{B08AE495-460F-480A-A43E-AE473D780786}"/>
                  </a:ext>
                </a:extLst>
              </p:cNvPr>
              <p:cNvSpPr>
                <a:spLocks noChangeShapeType="1"/>
              </p:cNvSpPr>
              <p:nvPr/>
            </p:nvSpPr>
            <p:spPr bwMode="auto">
              <a:xfrm flipV="1">
                <a:off x="10903977" y="1496735"/>
                <a:ext cx="213174" cy="20533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29" name="Line 171">
                <a:extLst>
                  <a:ext uri="{FF2B5EF4-FFF2-40B4-BE49-F238E27FC236}">
                    <a16:creationId xmlns="" xmlns:a16="http://schemas.microsoft.com/office/drawing/2014/main" id="{90796B90-7559-40DA-B338-47BDCE93550A}"/>
                  </a:ext>
                </a:extLst>
              </p:cNvPr>
              <p:cNvSpPr>
                <a:spLocks noChangeShapeType="1"/>
              </p:cNvSpPr>
              <p:nvPr/>
            </p:nvSpPr>
            <p:spPr bwMode="auto">
              <a:xfrm>
                <a:off x="10903977" y="1702067"/>
                <a:ext cx="173249" cy="38357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0" name="Line 172">
                <a:extLst>
                  <a:ext uri="{FF2B5EF4-FFF2-40B4-BE49-F238E27FC236}">
                    <a16:creationId xmlns="" xmlns:a16="http://schemas.microsoft.com/office/drawing/2014/main" id="{18FEFFEE-ED38-4443-B8CD-D1A726376177}"/>
                  </a:ext>
                </a:extLst>
              </p:cNvPr>
              <p:cNvSpPr>
                <a:spLocks noChangeShapeType="1"/>
              </p:cNvSpPr>
              <p:nvPr/>
            </p:nvSpPr>
            <p:spPr bwMode="auto">
              <a:xfrm>
                <a:off x="10903977" y="1702067"/>
                <a:ext cx="173249" cy="38357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1" name="Line 173">
                <a:extLst>
                  <a:ext uri="{FF2B5EF4-FFF2-40B4-BE49-F238E27FC236}">
                    <a16:creationId xmlns="" xmlns:a16="http://schemas.microsoft.com/office/drawing/2014/main" id="{30BBA88E-0D16-406E-86AF-D393AD424B3D}"/>
                  </a:ext>
                </a:extLst>
              </p:cNvPr>
              <p:cNvSpPr>
                <a:spLocks noChangeShapeType="1"/>
              </p:cNvSpPr>
              <p:nvPr/>
            </p:nvSpPr>
            <p:spPr bwMode="auto">
              <a:xfrm flipV="1">
                <a:off x="11113586" y="1496735"/>
                <a:ext cx="3565" cy="16897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2" name="Line 174">
                <a:extLst>
                  <a:ext uri="{FF2B5EF4-FFF2-40B4-BE49-F238E27FC236}">
                    <a16:creationId xmlns="" xmlns:a16="http://schemas.microsoft.com/office/drawing/2014/main" id="{0FB0ACD8-D8D5-4EAE-BC61-87AC761339E0}"/>
                  </a:ext>
                </a:extLst>
              </p:cNvPr>
              <p:cNvSpPr>
                <a:spLocks noChangeShapeType="1"/>
              </p:cNvSpPr>
              <p:nvPr/>
            </p:nvSpPr>
            <p:spPr bwMode="auto">
              <a:xfrm flipV="1">
                <a:off x="11113586" y="1496735"/>
                <a:ext cx="3565" cy="16897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3" name="Line 176">
                <a:extLst>
                  <a:ext uri="{FF2B5EF4-FFF2-40B4-BE49-F238E27FC236}">
                    <a16:creationId xmlns="" xmlns:a16="http://schemas.microsoft.com/office/drawing/2014/main" id="{D97AC52E-1101-45D2-9BBA-1A2B6023AFA1}"/>
                  </a:ext>
                </a:extLst>
              </p:cNvPr>
              <p:cNvSpPr>
                <a:spLocks noChangeShapeType="1"/>
              </p:cNvSpPr>
              <p:nvPr/>
            </p:nvSpPr>
            <p:spPr bwMode="auto">
              <a:xfrm flipV="1">
                <a:off x="10499729" y="1957305"/>
                <a:ext cx="42065" cy="55468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4" name="Line 177">
                <a:extLst>
                  <a:ext uri="{FF2B5EF4-FFF2-40B4-BE49-F238E27FC236}">
                    <a16:creationId xmlns="" xmlns:a16="http://schemas.microsoft.com/office/drawing/2014/main" id="{356CE602-83CD-4FED-BB2F-4F9F94361236}"/>
                  </a:ext>
                </a:extLst>
              </p:cNvPr>
              <p:cNvSpPr>
                <a:spLocks noChangeShapeType="1"/>
              </p:cNvSpPr>
              <p:nvPr/>
            </p:nvSpPr>
            <p:spPr bwMode="auto">
              <a:xfrm flipV="1">
                <a:off x="10209556" y="1957305"/>
                <a:ext cx="332238" cy="161128"/>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5" name="Line 178">
                <a:extLst>
                  <a:ext uri="{FF2B5EF4-FFF2-40B4-BE49-F238E27FC236}">
                    <a16:creationId xmlns="" xmlns:a16="http://schemas.microsoft.com/office/drawing/2014/main" id="{CD50309E-B536-4FC6-82C7-6D7B68EB6F36}"/>
                  </a:ext>
                </a:extLst>
              </p:cNvPr>
              <p:cNvSpPr>
                <a:spLocks noChangeShapeType="1"/>
              </p:cNvSpPr>
              <p:nvPr/>
            </p:nvSpPr>
            <p:spPr bwMode="auto">
              <a:xfrm flipV="1">
                <a:off x="10209556" y="1957305"/>
                <a:ext cx="332238" cy="161128"/>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6" name="Line 179">
                <a:extLst>
                  <a:ext uri="{FF2B5EF4-FFF2-40B4-BE49-F238E27FC236}">
                    <a16:creationId xmlns="" xmlns:a16="http://schemas.microsoft.com/office/drawing/2014/main" id="{780BB994-8219-4D60-90DF-A4283C4D7422}"/>
                  </a:ext>
                </a:extLst>
              </p:cNvPr>
              <p:cNvSpPr>
                <a:spLocks noChangeShapeType="1"/>
              </p:cNvSpPr>
              <p:nvPr/>
            </p:nvSpPr>
            <p:spPr bwMode="auto">
              <a:xfrm flipV="1">
                <a:off x="11077225" y="1848936"/>
                <a:ext cx="262369" cy="23670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7" name="Line 180">
                <a:extLst>
                  <a:ext uri="{FF2B5EF4-FFF2-40B4-BE49-F238E27FC236}">
                    <a16:creationId xmlns="" xmlns:a16="http://schemas.microsoft.com/office/drawing/2014/main" id="{487F0169-654F-43D5-B7FA-D478B5792093}"/>
                  </a:ext>
                </a:extLst>
              </p:cNvPr>
              <p:cNvSpPr>
                <a:spLocks noChangeShapeType="1"/>
              </p:cNvSpPr>
              <p:nvPr/>
            </p:nvSpPr>
            <p:spPr bwMode="auto">
              <a:xfrm flipV="1">
                <a:off x="11077225" y="1848936"/>
                <a:ext cx="262369" cy="236702"/>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8" name="Line 181">
                <a:extLst>
                  <a:ext uri="{FF2B5EF4-FFF2-40B4-BE49-F238E27FC236}">
                    <a16:creationId xmlns="" xmlns:a16="http://schemas.microsoft.com/office/drawing/2014/main" id="{C681ACF3-40D2-4552-9849-BA367BE4B368}"/>
                  </a:ext>
                </a:extLst>
              </p:cNvPr>
              <p:cNvSpPr>
                <a:spLocks noChangeShapeType="1"/>
              </p:cNvSpPr>
              <p:nvPr/>
            </p:nvSpPr>
            <p:spPr bwMode="auto">
              <a:xfrm>
                <a:off x="11113586" y="1665706"/>
                <a:ext cx="226008" cy="18323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9" name="Line 182">
                <a:extLst>
                  <a:ext uri="{FF2B5EF4-FFF2-40B4-BE49-F238E27FC236}">
                    <a16:creationId xmlns="" xmlns:a16="http://schemas.microsoft.com/office/drawing/2014/main" id="{E0685236-F23C-4428-88E1-54A0A7231171}"/>
                  </a:ext>
                </a:extLst>
              </p:cNvPr>
              <p:cNvSpPr>
                <a:spLocks noChangeShapeType="1"/>
              </p:cNvSpPr>
              <p:nvPr/>
            </p:nvSpPr>
            <p:spPr bwMode="auto">
              <a:xfrm>
                <a:off x="11113586" y="1665706"/>
                <a:ext cx="226008" cy="18323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0" name="Line 183">
                <a:extLst>
                  <a:ext uri="{FF2B5EF4-FFF2-40B4-BE49-F238E27FC236}">
                    <a16:creationId xmlns="" xmlns:a16="http://schemas.microsoft.com/office/drawing/2014/main" id="{D85D2A3A-CFB7-4DAC-954C-1AC64FEE5AA3}"/>
                  </a:ext>
                </a:extLst>
              </p:cNvPr>
              <p:cNvSpPr>
                <a:spLocks noChangeShapeType="1"/>
              </p:cNvSpPr>
              <p:nvPr/>
            </p:nvSpPr>
            <p:spPr bwMode="auto">
              <a:xfrm flipV="1">
                <a:off x="11113586" y="1496735"/>
                <a:ext cx="262369" cy="16897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1" name="Line 184">
                <a:extLst>
                  <a:ext uri="{FF2B5EF4-FFF2-40B4-BE49-F238E27FC236}">
                    <a16:creationId xmlns="" xmlns:a16="http://schemas.microsoft.com/office/drawing/2014/main" id="{D406A2D9-A67A-4B39-A669-3CDFDE7BDA9E}"/>
                  </a:ext>
                </a:extLst>
              </p:cNvPr>
              <p:cNvSpPr>
                <a:spLocks noChangeShapeType="1"/>
              </p:cNvSpPr>
              <p:nvPr/>
            </p:nvSpPr>
            <p:spPr bwMode="auto">
              <a:xfrm flipV="1">
                <a:off x="11113586" y="1496735"/>
                <a:ext cx="262369" cy="16897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2" name="Line 185">
                <a:extLst>
                  <a:ext uri="{FF2B5EF4-FFF2-40B4-BE49-F238E27FC236}">
                    <a16:creationId xmlns="" xmlns:a16="http://schemas.microsoft.com/office/drawing/2014/main" id="{86CA41A7-A80D-4122-A295-38D5EB825B38}"/>
                  </a:ext>
                </a:extLst>
              </p:cNvPr>
              <p:cNvSpPr>
                <a:spLocks noChangeShapeType="1"/>
              </p:cNvSpPr>
              <p:nvPr/>
            </p:nvSpPr>
            <p:spPr bwMode="auto">
              <a:xfrm>
                <a:off x="11113586" y="1079654"/>
                <a:ext cx="262369" cy="41708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3" name="Line 186">
                <a:extLst>
                  <a:ext uri="{FF2B5EF4-FFF2-40B4-BE49-F238E27FC236}">
                    <a16:creationId xmlns="" xmlns:a16="http://schemas.microsoft.com/office/drawing/2014/main" id="{0941A673-C656-4B3B-98A7-C6B731F1D527}"/>
                  </a:ext>
                </a:extLst>
              </p:cNvPr>
              <p:cNvSpPr>
                <a:spLocks noChangeShapeType="1"/>
              </p:cNvSpPr>
              <p:nvPr/>
            </p:nvSpPr>
            <p:spPr bwMode="auto">
              <a:xfrm>
                <a:off x="11113586" y="1079654"/>
                <a:ext cx="262369" cy="41708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4" name="Line 188">
                <a:extLst>
                  <a:ext uri="{FF2B5EF4-FFF2-40B4-BE49-F238E27FC236}">
                    <a16:creationId xmlns="" xmlns:a16="http://schemas.microsoft.com/office/drawing/2014/main" id="{3EA40C59-7711-4AEA-B4E4-0A31C3A32CE6}"/>
                  </a:ext>
                </a:extLst>
              </p:cNvPr>
              <p:cNvSpPr>
                <a:spLocks noChangeShapeType="1"/>
              </p:cNvSpPr>
              <p:nvPr/>
            </p:nvSpPr>
            <p:spPr bwMode="auto">
              <a:xfrm flipH="1" flipV="1">
                <a:off x="10942476" y="882165"/>
                <a:ext cx="171110" cy="19748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5" name="Line 189">
                <a:extLst>
                  <a:ext uri="{FF2B5EF4-FFF2-40B4-BE49-F238E27FC236}">
                    <a16:creationId xmlns="" xmlns:a16="http://schemas.microsoft.com/office/drawing/2014/main" id="{8B2812BB-71DA-4A22-AC0D-1B82490FB9EC}"/>
                  </a:ext>
                </a:extLst>
              </p:cNvPr>
              <p:cNvSpPr>
                <a:spLocks noChangeShapeType="1"/>
              </p:cNvSpPr>
              <p:nvPr/>
            </p:nvSpPr>
            <p:spPr bwMode="auto">
              <a:xfrm flipH="1">
                <a:off x="10715756" y="1079654"/>
                <a:ext cx="397830" cy="41708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6" name="Line 190">
                <a:extLst>
                  <a:ext uri="{FF2B5EF4-FFF2-40B4-BE49-F238E27FC236}">
                    <a16:creationId xmlns="" xmlns:a16="http://schemas.microsoft.com/office/drawing/2014/main" id="{D374E917-BCE3-4BFC-926D-C7BA162F5322}"/>
                  </a:ext>
                </a:extLst>
              </p:cNvPr>
              <p:cNvSpPr>
                <a:spLocks noChangeShapeType="1"/>
              </p:cNvSpPr>
              <p:nvPr/>
            </p:nvSpPr>
            <p:spPr bwMode="auto">
              <a:xfrm flipH="1">
                <a:off x="10715756" y="1079654"/>
                <a:ext cx="397830" cy="41708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7" name="Line 192">
                <a:extLst>
                  <a:ext uri="{FF2B5EF4-FFF2-40B4-BE49-F238E27FC236}">
                    <a16:creationId xmlns="" xmlns:a16="http://schemas.microsoft.com/office/drawing/2014/main" id="{084F8885-6610-4E3F-83C8-A836F7CA9DD3}"/>
                  </a:ext>
                </a:extLst>
              </p:cNvPr>
              <p:cNvSpPr>
                <a:spLocks noChangeShapeType="1"/>
              </p:cNvSpPr>
              <p:nvPr/>
            </p:nvSpPr>
            <p:spPr bwMode="auto">
              <a:xfrm>
                <a:off x="10527535" y="662574"/>
                <a:ext cx="414941" cy="21959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8" name="Line 193">
                <a:extLst>
                  <a:ext uri="{FF2B5EF4-FFF2-40B4-BE49-F238E27FC236}">
                    <a16:creationId xmlns="" xmlns:a16="http://schemas.microsoft.com/office/drawing/2014/main" id="{3E937BF1-FDBE-429A-AC6D-11D660EDFE12}"/>
                  </a:ext>
                </a:extLst>
              </p:cNvPr>
              <p:cNvSpPr>
                <a:spLocks noChangeShapeType="1"/>
              </p:cNvSpPr>
              <p:nvPr/>
            </p:nvSpPr>
            <p:spPr bwMode="auto">
              <a:xfrm flipH="1">
                <a:off x="10471211" y="662574"/>
                <a:ext cx="56324" cy="30158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9" name="Line 194">
                <a:extLst>
                  <a:ext uri="{FF2B5EF4-FFF2-40B4-BE49-F238E27FC236}">
                    <a16:creationId xmlns="" xmlns:a16="http://schemas.microsoft.com/office/drawing/2014/main" id="{B2BCB1C0-A3E5-4524-87C3-744846380BBB}"/>
                  </a:ext>
                </a:extLst>
              </p:cNvPr>
              <p:cNvSpPr>
                <a:spLocks noChangeShapeType="1"/>
              </p:cNvSpPr>
              <p:nvPr/>
            </p:nvSpPr>
            <p:spPr bwMode="auto">
              <a:xfrm flipH="1">
                <a:off x="10471211" y="662574"/>
                <a:ext cx="56324" cy="30158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0" name="Line 195">
                <a:extLst>
                  <a:ext uri="{FF2B5EF4-FFF2-40B4-BE49-F238E27FC236}">
                    <a16:creationId xmlns="" xmlns:a16="http://schemas.microsoft.com/office/drawing/2014/main" id="{069E0666-F97A-43C5-BCC3-3D89E3B257AC}"/>
                  </a:ext>
                </a:extLst>
              </p:cNvPr>
              <p:cNvSpPr>
                <a:spLocks noChangeShapeType="1"/>
              </p:cNvSpPr>
              <p:nvPr/>
            </p:nvSpPr>
            <p:spPr bwMode="auto">
              <a:xfrm flipH="1">
                <a:off x="10233796" y="662574"/>
                <a:ext cx="293739" cy="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1" name="Line 196">
                <a:extLst>
                  <a:ext uri="{FF2B5EF4-FFF2-40B4-BE49-F238E27FC236}">
                    <a16:creationId xmlns="" xmlns:a16="http://schemas.microsoft.com/office/drawing/2014/main" id="{89601E0C-AF24-4CCB-909E-45046DCC85A2}"/>
                  </a:ext>
                </a:extLst>
              </p:cNvPr>
              <p:cNvSpPr>
                <a:spLocks noChangeShapeType="1"/>
              </p:cNvSpPr>
              <p:nvPr/>
            </p:nvSpPr>
            <p:spPr bwMode="auto">
              <a:xfrm flipH="1">
                <a:off x="10233796" y="662574"/>
                <a:ext cx="293739" cy="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2" name="Line 197">
                <a:extLst>
                  <a:ext uri="{FF2B5EF4-FFF2-40B4-BE49-F238E27FC236}">
                    <a16:creationId xmlns="" xmlns:a16="http://schemas.microsoft.com/office/drawing/2014/main" id="{3A1A4E4A-CE59-499B-A2FC-CB53C27136AB}"/>
                  </a:ext>
                </a:extLst>
              </p:cNvPr>
              <p:cNvSpPr>
                <a:spLocks noChangeShapeType="1"/>
              </p:cNvSpPr>
              <p:nvPr/>
            </p:nvSpPr>
            <p:spPr bwMode="auto">
              <a:xfrm>
                <a:off x="9973567" y="599834"/>
                <a:ext cx="260229" cy="6274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3" name="Line 198">
                <a:extLst>
                  <a:ext uri="{FF2B5EF4-FFF2-40B4-BE49-F238E27FC236}">
                    <a16:creationId xmlns="" xmlns:a16="http://schemas.microsoft.com/office/drawing/2014/main" id="{92EF775B-8CD8-47E1-A7CE-DDCF4332A3F8}"/>
                  </a:ext>
                </a:extLst>
              </p:cNvPr>
              <p:cNvSpPr>
                <a:spLocks noChangeShapeType="1"/>
              </p:cNvSpPr>
              <p:nvPr/>
            </p:nvSpPr>
            <p:spPr bwMode="auto">
              <a:xfrm>
                <a:off x="9973567" y="599834"/>
                <a:ext cx="260229" cy="62740"/>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4" name="Line 199">
                <a:extLst>
                  <a:ext uri="{FF2B5EF4-FFF2-40B4-BE49-F238E27FC236}">
                    <a16:creationId xmlns="" xmlns:a16="http://schemas.microsoft.com/office/drawing/2014/main" id="{BCCFD455-7056-48EA-8459-5CE47B178FE4}"/>
                  </a:ext>
                </a:extLst>
              </p:cNvPr>
              <p:cNvSpPr>
                <a:spLocks noChangeShapeType="1"/>
              </p:cNvSpPr>
              <p:nvPr/>
            </p:nvSpPr>
            <p:spPr bwMode="auto">
              <a:xfrm flipV="1">
                <a:off x="8792909" y="1067534"/>
                <a:ext cx="69870" cy="20960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5" name="Line 200">
                <a:extLst>
                  <a:ext uri="{FF2B5EF4-FFF2-40B4-BE49-F238E27FC236}">
                    <a16:creationId xmlns="" xmlns:a16="http://schemas.microsoft.com/office/drawing/2014/main" id="{B39FF539-1A0D-488A-ABD1-A60FB5D7E481}"/>
                  </a:ext>
                </a:extLst>
              </p:cNvPr>
              <p:cNvSpPr>
                <a:spLocks noChangeShapeType="1"/>
              </p:cNvSpPr>
              <p:nvPr/>
            </p:nvSpPr>
            <p:spPr bwMode="auto">
              <a:xfrm flipV="1">
                <a:off x="8792909" y="1067534"/>
                <a:ext cx="69870" cy="209609"/>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6" name="Line 201">
                <a:extLst>
                  <a:ext uri="{FF2B5EF4-FFF2-40B4-BE49-F238E27FC236}">
                    <a16:creationId xmlns="" xmlns:a16="http://schemas.microsoft.com/office/drawing/2014/main" id="{2869CFD6-7867-4053-A085-8FEF323A8E44}"/>
                  </a:ext>
                </a:extLst>
              </p:cNvPr>
              <p:cNvSpPr>
                <a:spLocks noChangeShapeType="1"/>
              </p:cNvSpPr>
              <p:nvPr/>
            </p:nvSpPr>
            <p:spPr bwMode="auto">
              <a:xfrm flipV="1">
                <a:off x="8862779" y="891434"/>
                <a:ext cx="218878" cy="17610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7" name="Line 202">
                <a:extLst>
                  <a:ext uri="{FF2B5EF4-FFF2-40B4-BE49-F238E27FC236}">
                    <a16:creationId xmlns="" xmlns:a16="http://schemas.microsoft.com/office/drawing/2014/main" id="{053DCB3E-C447-4174-9F36-4CC877F49409}"/>
                  </a:ext>
                </a:extLst>
              </p:cNvPr>
              <p:cNvSpPr>
                <a:spLocks noChangeShapeType="1"/>
              </p:cNvSpPr>
              <p:nvPr/>
            </p:nvSpPr>
            <p:spPr bwMode="auto">
              <a:xfrm flipV="1">
                <a:off x="8862779" y="891434"/>
                <a:ext cx="218878" cy="17610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8" name="Line 203">
                <a:extLst>
                  <a:ext uri="{FF2B5EF4-FFF2-40B4-BE49-F238E27FC236}">
                    <a16:creationId xmlns="" xmlns:a16="http://schemas.microsoft.com/office/drawing/2014/main" id="{22277F9A-87FB-4986-A42E-5C732BC0D348}"/>
                  </a:ext>
                </a:extLst>
              </p:cNvPr>
              <p:cNvSpPr>
                <a:spLocks noChangeShapeType="1"/>
              </p:cNvSpPr>
              <p:nvPr/>
            </p:nvSpPr>
            <p:spPr bwMode="auto">
              <a:xfrm flipH="1">
                <a:off x="9354007" y="636194"/>
                <a:ext cx="238841" cy="11835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9" name="Line 204">
                <a:extLst>
                  <a:ext uri="{FF2B5EF4-FFF2-40B4-BE49-F238E27FC236}">
                    <a16:creationId xmlns="" xmlns:a16="http://schemas.microsoft.com/office/drawing/2014/main" id="{3542BD29-55B3-4AD0-AE09-76B1FB80EC54}"/>
                  </a:ext>
                </a:extLst>
              </p:cNvPr>
              <p:cNvSpPr>
                <a:spLocks noChangeShapeType="1"/>
              </p:cNvSpPr>
              <p:nvPr/>
            </p:nvSpPr>
            <p:spPr bwMode="auto">
              <a:xfrm flipH="1">
                <a:off x="9354007" y="636194"/>
                <a:ext cx="238841" cy="11835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0" name="Line 206">
                <a:extLst>
                  <a:ext uri="{FF2B5EF4-FFF2-40B4-BE49-F238E27FC236}">
                    <a16:creationId xmlns="" xmlns:a16="http://schemas.microsoft.com/office/drawing/2014/main" id="{A64CC04B-434C-4D23-AD8F-8EE9AA31D2FD}"/>
                  </a:ext>
                </a:extLst>
              </p:cNvPr>
              <p:cNvSpPr>
                <a:spLocks noChangeShapeType="1"/>
              </p:cNvSpPr>
              <p:nvPr/>
            </p:nvSpPr>
            <p:spPr bwMode="auto">
              <a:xfrm flipH="1">
                <a:off x="9592845" y="599833"/>
                <a:ext cx="380719" cy="3636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1" name="Line 207">
                <a:extLst>
                  <a:ext uri="{FF2B5EF4-FFF2-40B4-BE49-F238E27FC236}">
                    <a16:creationId xmlns="" xmlns:a16="http://schemas.microsoft.com/office/drawing/2014/main" id="{7E2B6638-BE65-4133-AD44-E2A74C7AFFE4}"/>
                  </a:ext>
                </a:extLst>
              </p:cNvPr>
              <p:cNvSpPr>
                <a:spLocks noChangeShapeType="1"/>
              </p:cNvSpPr>
              <p:nvPr/>
            </p:nvSpPr>
            <p:spPr bwMode="auto">
              <a:xfrm flipH="1">
                <a:off x="9592845" y="599833"/>
                <a:ext cx="380719" cy="36361"/>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2" name="Line 224">
                <a:extLst>
                  <a:ext uri="{FF2B5EF4-FFF2-40B4-BE49-F238E27FC236}">
                    <a16:creationId xmlns="" xmlns:a16="http://schemas.microsoft.com/office/drawing/2014/main" id="{163F5863-47B6-47B1-8D12-DF378CF59814}"/>
                  </a:ext>
                </a:extLst>
              </p:cNvPr>
              <p:cNvSpPr>
                <a:spLocks noChangeShapeType="1"/>
              </p:cNvSpPr>
              <p:nvPr/>
            </p:nvSpPr>
            <p:spPr bwMode="auto">
              <a:xfrm>
                <a:off x="10673688" y="1709195"/>
                <a:ext cx="439895" cy="20461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3" name="Line 226">
                <a:extLst>
                  <a:ext uri="{FF2B5EF4-FFF2-40B4-BE49-F238E27FC236}">
                    <a16:creationId xmlns="" xmlns:a16="http://schemas.microsoft.com/office/drawing/2014/main" id="{DC9D0118-F9A6-4686-8EE5-1F55075558C1}"/>
                  </a:ext>
                </a:extLst>
              </p:cNvPr>
              <p:cNvSpPr>
                <a:spLocks noChangeShapeType="1"/>
              </p:cNvSpPr>
              <p:nvPr/>
            </p:nvSpPr>
            <p:spPr bwMode="auto">
              <a:xfrm flipV="1">
                <a:off x="10673688" y="1496733"/>
                <a:ext cx="439895" cy="212461"/>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4" name="Line 232">
                <a:extLst>
                  <a:ext uri="{FF2B5EF4-FFF2-40B4-BE49-F238E27FC236}">
                    <a16:creationId xmlns="" xmlns:a16="http://schemas.microsoft.com/office/drawing/2014/main" id="{B7A872C4-119F-4D0A-BC5C-144B8F4C3E54}"/>
                  </a:ext>
                </a:extLst>
              </p:cNvPr>
              <p:cNvSpPr>
                <a:spLocks noChangeShapeType="1"/>
              </p:cNvSpPr>
              <p:nvPr/>
            </p:nvSpPr>
            <p:spPr bwMode="auto">
              <a:xfrm>
                <a:off x="10673688" y="1284985"/>
                <a:ext cx="439895" cy="21174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5" name="Line 236">
                <a:extLst>
                  <a:ext uri="{FF2B5EF4-FFF2-40B4-BE49-F238E27FC236}">
                    <a16:creationId xmlns="" xmlns:a16="http://schemas.microsoft.com/office/drawing/2014/main" id="{98486326-B487-4BF1-8ADA-2BBCCB366DB1}"/>
                  </a:ext>
                </a:extLst>
              </p:cNvPr>
              <p:cNvSpPr>
                <a:spLocks noChangeShapeType="1"/>
              </p:cNvSpPr>
              <p:nvPr/>
            </p:nvSpPr>
            <p:spPr bwMode="auto">
              <a:xfrm flipV="1">
                <a:off x="9354004" y="1709195"/>
                <a:ext cx="400682" cy="20461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6" name="Line 238">
                <a:extLst>
                  <a:ext uri="{FF2B5EF4-FFF2-40B4-BE49-F238E27FC236}">
                    <a16:creationId xmlns="" xmlns:a16="http://schemas.microsoft.com/office/drawing/2014/main" id="{EB3FB3C6-374A-45BD-8C93-1B097DD11324}"/>
                  </a:ext>
                </a:extLst>
              </p:cNvPr>
              <p:cNvSpPr>
                <a:spLocks noChangeShapeType="1"/>
              </p:cNvSpPr>
              <p:nvPr/>
            </p:nvSpPr>
            <p:spPr bwMode="auto">
              <a:xfrm>
                <a:off x="9354004" y="1079653"/>
                <a:ext cx="400682" cy="20533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7" name="Line 242">
                <a:extLst>
                  <a:ext uri="{FF2B5EF4-FFF2-40B4-BE49-F238E27FC236}">
                    <a16:creationId xmlns="" xmlns:a16="http://schemas.microsoft.com/office/drawing/2014/main" id="{69BD558A-795F-4CB5-B655-A44C5DDB4CDC}"/>
                  </a:ext>
                </a:extLst>
              </p:cNvPr>
              <p:cNvSpPr>
                <a:spLocks noChangeShapeType="1"/>
              </p:cNvSpPr>
              <p:nvPr/>
            </p:nvSpPr>
            <p:spPr bwMode="auto">
              <a:xfrm flipV="1">
                <a:off x="10673688" y="1079653"/>
                <a:ext cx="439895" cy="20533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8" name="Line 244">
                <a:extLst>
                  <a:ext uri="{FF2B5EF4-FFF2-40B4-BE49-F238E27FC236}">
                    <a16:creationId xmlns="" xmlns:a16="http://schemas.microsoft.com/office/drawing/2014/main" id="{3FE1D8B3-D7A0-453C-B41B-F94F6C74413C}"/>
                  </a:ext>
                </a:extLst>
              </p:cNvPr>
              <p:cNvSpPr>
                <a:spLocks noChangeShapeType="1"/>
              </p:cNvSpPr>
              <p:nvPr/>
            </p:nvSpPr>
            <p:spPr bwMode="auto">
              <a:xfrm flipV="1">
                <a:off x="9754686" y="1079653"/>
                <a:ext cx="479107" cy="205332"/>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9" name="Line 246">
                <a:extLst>
                  <a:ext uri="{FF2B5EF4-FFF2-40B4-BE49-F238E27FC236}">
                    <a16:creationId xmlns="" xmlns:a16="http://schemas.microsoft.com/office/drawing/2014/main" id="{1AE561F2-62B7-49AB-9822-6367BE73E103}"/>
                  </a:ext>
                </a:extLst>
              </p:cNvPr>
              <p:cNvSpPr>
                <a:spLocks noChangeShapeType="1"/>
              </p:cNvSpPr>
              <p:nvPr/>
            </p:nvSpPr>
            <p:spPr bwMode="auto">
              <a:xfrm>
                <a:off x="9754686" y="1709195"/>
                <a:ext cx="479107" cy="204619"/>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70" name="Line 248">
                <a:extLst>
                  <a:ext uri="{FF2B5EF4-FFF2-40B4-BE49-F238E27FC236}">
                    <a16:creationId xmlns="" xmlns:a16="http://schemas.microsoft.com/office/drawing/2014/main" id="{5F83CE4C-B682-47E7-96DB-45BE4F41F597}"/>
                  </a:ext>
                </a:extLst>
              </p:cNvPr>
              <p:cNvSpPr>
                <a:spLocks noChangeShapeType="1"/>
              </p:cNvSpPr>
              <p:nvPr/>
            </p:nvSpPr>
            <p:spPr bwMode="auto">
              <a:xfrm>
                <a:off x="9354004" y="1913813"/>
                <a:ext cx="879789" cy="41708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71" name="Line 250">
                <a:extLst>
                  <a:ext uri="{FF2B5EF4-FFF2-40B4-BE49-F238E27FC236}">
                    <a16:creationId xmlns="" xmlns:a16="http://schemas.microsoft.com/office/drawing/2014/main" id="{55E7D979-E48C-40FE-A931-049E0C991557}"/>
                  </a:ext>
                </a:extLst>
              </p:cNvPr>
              <p:cNvSpPr>
                <a:spLocks noChangeShapeType="1"/>
              </p:cNvSpPr>
              <p:nvPr/>
            </p:nvSpPr>
            <p:spPr bwMode="auto">
              <a:xfrm flipH="1">
                <a:off x="9354004" y="662573"/>
                <a:ext cx="879789" cy="417080"/>
              </a:xfrm>
              <a:prstGeom prst="line">
                <a:avLst/>
              </a:prstGeom>
              <a:noFill/>
              <a:ln w="28575">
                <a:solidFill>
                  <a:srgbClr val="01A982">
                    <a:alpha val="25000"/>
                  </a:srgb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72" name="Line 150">
                <a:extLst>
                  <a:ext uri="{FF2B5EF4-FFF2-40B4-BE49-F238E27FC236}">
                    <a16:creationId xmlns="" xmlns:a16="http://schemas.microsoft.com/office/drawing/2014/main" id="{EFF4B3F2-9017-4382-81AC-5309CBA12888}"/>
                  </a:ext>
                </a:extLst>
              </p:cNvPr>
              <p:cNvSpPr>
                <a:spLocks noChangeShapeType="1"/>
              </p:cNvSpPr>
              <p:nvPr/>
            </p:nvSpPr>
            <p:spPr bwMode="auto">
              <a:xfrm flipH="1" flipV="1">
                <a:off x="10499729" y="2511271"/>
                <a:ext cx="257379" cy="381947"/>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73" name="Line 150">
                <a:extLst>
                  <a:ext uri="{FF2B5EF4-FFF2-40B4-BE49-F238E27FC236}">
                    <a16:creationId xmlns="" xmlns:a16="http://schemas.microsoft.com/office/drawing/2014/main" id="{3EB44C6C-84DA-4F8E-87C1-7C9B853A5B29}"/>
                  </a:ext>
                </a:extLst>
              </p:cNvPr>
              <p:cNvSpPr>
                <a:spLocks noChangeShapeType="1"/>
              </p:cNvSpPr>
              <p:nvPr/>
            </p:nvSpPr>
            <p:spPr bwMode="auto">
              <a:xfrm flipH="1" flipV="1">
                <a:off x="10464794" y="2743697"/>
                <a:ext cx="292314" cy="148804"/>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74" name="Line 150">
                <a:extLst>
                  <a:ext uri="{FF2B5EF4-FFF2-40B4-BE49-F238E27FC236}">
                    <a16:creationId xmlns="" xmlns:a16="http://schemas.microsoft.com/office/drawing/2014/main" id="{15D06E57-26CD-4DD2-B48E-7172738A0802}"/>
                  </a:ext>
                </a:extLst>
              </p:cNvPr>
              <p:cNvSpPr>
                <a:spLocks noChangeShapeType="1"/>
              </p:cNvSpPr>
              <p:nvPr/>
            </p:nvSpPr>
            <p:spPr bwMode="auto">
              <a:xfrm flipV="1">
                <a:off x="10757106" y="2549063"/>
                <a:ext cx="54898" cy="343438"/>
              </a:xfrm>
              <a:prstGeom prst="line">
                <a:avLst/>
              </a:prstGeom>
              <a:noFill/>
              <a:ln w="28575" cap="sq">
                <a:solidFill>
                  <a:srgbClr val="01A982">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grpSp>
        <p:grpSp>
          <p:nvGrpSpPr>
            <p:cNvPr id="175" name="Group 174">
              <a:extLst>
                <a:ext uri="{FF2B5EF4-FFF2-40B4-BE49-F238E27FC236}">
                  <a16:creationId xmlns="" xmlns:a16="http://schemas.microsoft.com/office/drawing/2014/main" id="{B8218F53-6F12-4EA2-A4F1-BEC43F9FF3AB}"/>
                </a:ext>
              </a:extLst>
            </p:cNvPr>
            <p:cNvGrpSpPr/>
            <p:nvPr/>
          </p:nvGrpSpPr>
          <p:grpSpPr>
            <a:xfrm>
              <a:off x="4475045" y="1085470"/>
              <a:ext cx="3852946" cy="3669195"/>
              <a:chOff x="4945857" y="1848168"/>
              <a:chExt cx="4194175" cy="3994150"/>
            </a:xfrm>
            <a:solidFill>
              <a:srgbClr val="01A982">
                <a:alpha val="34902"/>
              </a:srgbClr>
            </a:solidFill>
          </p:grpSpPr>
          <p:sp>
            <p:nvSpPr>
              <p:cNvPr id="176" name="Oval 42">
                <a:extLst>
                  <a:ext uri="{FF2B5EF4-FFF2-40B4-BE49-F238E27FC236}">
                    <a16:creationId xmlns="" xmlns:a16="http://schemas.microsoft.com/office/drawing/2014/main" id="{A8AD14BE-A14E-47BF-9D97-A6FBE3402A60}"/>
                  </a:ext>
                </a:extLst>
              </p:cNvPr>
              <p:cNvSpPr>
                <a:spLocks noChangeArrowheads="1"/>
              </p:cNvSpPr>
              <p:nvPr/>
            </p:nvSpPr>
            <p:spPr bwMode="auto">
              <a:xfrm>
                <a:off x="7882740" y="4178621"/>
                <a:ext cx="277813" cy="279400"/>
              </a:xfrm>
              <a:prstGeom prst="ellipse">
                <a:avLst/>
              </a:prstGeom>
              <a:grp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77" name="Oval 209">
                <a:extLst>
                  <a:ext uri="{FF2B5EF4-FFF2-40B4-BE49-F238E27FC236}">
                    <a16:creationId xmlns="" xmlns:a16="http://schemas.microsoft.com/office/drawing/2014/main" id="{B462871E-D511-43DE-92F6-E5C8A4632978}"/>
                  </a:ext>
                </a:extLst>
              </p:cNvPr>
              <p:cNvSpPr>
                <a:spLocks noChangeArrowheads="1"/>
              </p:cNvSpPr>
              <p:nvPr/>
            </p:nvSpPr>
            <p:spPr bwMode="auto">
              <a:xfrm>
                <a:off x="8862219" y="3705543"/>
                <a:ext cx="277813"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78" name="Oval 210">
                <a:extLst>
                  <a:ext uri="{FF2B5EF4-FFF2-40B4-BE49-F238E27FC236}">
                    <a16:creationId xmlns="" xmlns:a16="http://schemas.microsoft.com/office/drawing/2014/main" id="{76451B62-605C-4ABD-9DAE-34CD0ECC392A}"/>
                  </a:ext>
                </a:extLst>
              </p:cNvPr>
              <p:cNvSpPr>
                <a:spLocks noChangeArrowheads="1"/>
              </p:cNvSpPr>
              <p:nvPr/>
            </p:nvSpPr>
            <p:spPr bwMode="auto">
              <a:xfrm>
                <a:off x="6903244" y="3705543"/>
                <a:ext cx="279400"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79" name="Oval 211">
                <a:extLst>
                  <a:ext uri="{FF2B5EF4-FFF2-40B4-BE49-F238E27FC236}">
                    <a16:creationId xmlns="" xmlns:a16="http://schemas.microsoft.com/office/drawing/2014/main" id="{6DFB8C69-9E1D-44B5-9B59-37C06744BEA6}"/>
                  </a:ext>
                </a:extLst>
              </p:cNvPr>
              <p:cNvSpPr>
                <a:spLocks noChangeArrowheads="1"/>
              </p:cNvSpPr>
              <p:nvPr/>
            </p:nvSpPr>
            <p:spPr bwMode="auto">
              <a:xfrm>
                <a:off x="6903244" y="4635818"/>
                <a:ext cx="279400"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0" name="Oval 212">
                <a:extLst>
                  <a:ext uri="{FF2B5EF4-FFF2-40B4-BE49-F238E27FC236}">
                    <a16:creationId xmlns="" xmlns:a16="http://schemas.microsoft.com/office/drawing/2014/main" id="{AF0FEA6C-0EB8-44ED-A566-DF83575140D4}"/>
                  </a:ext>
                </a:extLst>
              </p:cNvPr>
              <p:cNvSpPr>
                <a:spLocks noChangeArrowheads="1"/>
              </p:cNvSpPr>
              <p:nvPr/>
            </p:nvSpPr>
            <p:spPr bwMode="auto">
              <a:xfrm>
                <a:off x="8862219" y="2776855"/>
                <a:ext cx="277813"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1" name="Oval 213">
                <a:extLst>
                  <a:ext uri="{FF2B5EF4-FFF2-40B4-BE49-F238E27FC236}">
                    <a16:creationId xmlns="" xmlns:a16="http://schemas.microsoft.com/office/drawing/2014/main" id="{3F59A96F-EAA4-4F02-897E-169A7FF835B1}"/>
                  </a:ext>
                </a:extLst>
              </p:cNvPr>
              <p:cNvSpPr>
                <a:spLocks noChangeArrowheads="1"/>
              </p:cNvSpPr>
              <p:nvPr/>
            </p:nvSpPr>
            <p:spPr bwMode="auto">
              <a:xfrm>
                <a:off x="4945857" y="2776855"/>
                <a:ext cx="277813"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2" name="Oval 214">
                <a:extLst>
                  <a:ext uri="{FF2B5EF4-FFF2-40B4-BE49-F238E27FC236}">
                    <a16:creationId xmlns="" xmlns:a16="http://schemas.microsoft.com/office/drawing/2014/main" id="{33CFE7FD-8787-4430-A157-86269FE21BE9}"/>
                  </a:ext>
                </a:extLst>
              </p:cNvPr>
              <p:cNvSpPr>
                <a:spLocks noChangeArrowheads="1"/>
              </p:cNvSpPr>
              <p:nvPr/>
            </p:nvSpPr>
            <p:spPr bwMode="auto">
              <a:xfrm>
                <a:off x="4945857" y="4635818"/>
                <a:ext cx="277813"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3" name="Oval 215">
                <a:extLst>
                  <a:ext uri="{FF2B5EF4-FFF2-40B4-BE49-F238E27FC236}">
                    <a16:creationId xmlns="" xmlns:a16="http://schemas.microsoft.com/office/drawing/2014/main" id="{70F65FC6-A878-4BCC-A7B6-2194986DCE1D}"/>
                  </a:ext>
                </a:extLst>
              </p:cNvPr>
              <p:cNvSpPr>
                <a:spLocks noChangeArrowheads="1"/>
              </p:cNvSpPr>
              <p:nvPr/>
            </p:nvSpPr>
            <p:spPr bwMode="auto">
              <a:xfrm>
                <a:off x="5834857" y="3234055"/>
                <a:ext cx="279400" cy="277813"/>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4" name="Oval 216">
                <a:extLst>
                  <a:ext uri="{FF2B5EF4-FFF2-40B4-BE49-F238E27FC236}">
                    <a16:creationId xmlns="" xmlns:a16="http://schemas.microsoft.com/office/drawing/2014/main" id="{8436F445-D487-411F-A359-C9DB79BDAFD4}"/>
                  </a:ext>
                </a:extLst>
              </p:cNvPr>
              <p:cNvSpPr>
                <a:spLocks noChangeArrowheads="1"/>
              </p:cNvSpPr>
              <p:nvPr/>
            </p:nvSpPr>
            <p:spPr bwMode="auto">
              <a:xfrm>
                <a:off x="5834857" y="4178618"/>
                <a:ext cx="279400"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5" name="Oval 217">
                <a:extLst>
                  <a:ext uri="{FF2B5EF4-FFF2-40B4-BE49-F238E27FC236}">
                    <a16:creationId xmlns="" xmlns:a16="http://schemas.microsoft.com/office/drawing/2014/main" id="{7D823F36-019E-4A87-8689-D345993A8D00}"/>
                  </a:ext>
                </a:extLst>
              </p:cNvPr>
              <p:cNvSpPr>
                <a:spLocks noChangeArrowheads="1"/>
              </p:cNvSpPr>
              <p:nvPr/>
            </p:nvSpPr>
            <p:spPr bwMode="auto">
              <a:xfrm>
                <a:off x="6903244" y="1848168"/>
                <a:ext cx="279400"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6" name="Oval 218">
                <a:extLst>
                  <a:ext uri="{FF2B5EF4-FFF2-40B4-BE49-F238E27FC236}">
                    <a16:creationId xmlns="" xmlns:a16="http://schemas.microsoft.com/office/drawing/2014/main" id="{56DAAE8B-DD42-4455-A69E-C8BEF8201F1E}"/>
                  </a:ext>
                </a:extLst>
              </p:cNvPr>
              <p:cNvSpPr>
                <a:spLocks noChangeArrowheads="1"/>
              </p:cNvSpPr>
              <p:nvPr/>
            </p:nvSpPr>
            <p:spPr bwMode="auto">
              <a:xfrm>
                <a:off x="6903244" y="2776855"/>
                <a:ext cx="279400"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7" name="Oval 219">
                <a:extLst>
                  <a:ext uri="{FF2B5EF4-FFF2-40B4-BE49-F238E27FC236}">
                    <a16:creationId xmlns="" xmlns:a16="http://schemas.microsoft.com/office/drawing/2014/main" id="{430A6937-FCE3-4886-936B-66E34C29195B}"/>
                  </a:ext>
                </a:extLst>
              </p:cNvPr>
              <p:cNvSpPr>
                <a:spLocks noChangeArrowheads="1"/>
              </p:cNvSpPr>
              <p:nvPr/>
            </p:nvSpPr>
            <p:spPr bwMode="auto">
              <a:xfrm>
                <a:off x="6903244" y="5564505"/>
                <a:ext cx="279400" cy="277813"/>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8" name="Oval 220">
                <a:extLst>
                  <a:ext uri="{FF2B5EF4-FFF2-40B4-BE49-F238E27FC236}">
                    <a16:creationId xmlns="" xmlns:a16="http://schemas.microsoft.com/office/drawing/2014/main" id="{8AC190D6-7E58-4563-B42B-C295CCA45672}"/>
                  </a:ext>
                </a:extLst>
              </p:cNvPr>
              <p:cNvSpPr>
                <a:spLocks noChangeArrowheads="1"/>
              </p:cNvSpPr>
              <p:nvPr/>
            </p:nvSpPr>
            <p:spPr bwMode="auto">
              <a:xfrm>
                <a:off x="7882732" y="3234055"/>
                <a:ext cx="277813" cy="277813"/>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89" name="Oval 221">
                <a:extLst>
                  <a:ext uri="{FF2B5EF4-FFF2-40B4-BE49-F238E27FC236}">
                    <a16:creationId xmlns="" xmlns:a16="http://schemas.microsoft.com/office/drawing/2014/main" id="{F29922DE-39B3-4C25-AEC3-37AB0564A3AB}"/>
                  </a:ext>
                </a:extLst>
              </p:cNvPr>
              <p:cNvSpPr>
                <a:spLocks noChangeArrowheads="1"/>
              </p:cNvSpPr>
              <p:nvPr/>
            </p:nvSpPr>
            <p:spPr bwMode="auto">
              <a:xfrm>
                <a:off x="8862219" y="4635818"/>
                <a:ext cx="277813" cy="279400"/>
              </a:xfrm>
              <a:prstGeom prst="ellipse">
                <a:avLst/>
              </a:pr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grpSp>
        <p:grpSp>
          <p:nvGrpSpPr>
            <p:cNvPr id="190" name="Group 189">
              <a:extLst>
                <a:ext uri="{FF2B5EF4-FFF2-40B4-BE49-F238E27FC236}">
                  <a16:creationId xmlns="" xmlns:a16="http://schemas.microsoft.com/office/drawing/2014/main" id="{E0145AD5-AC5F-4DAC-ACB7-562DD66F18D2}"/>
                </a:ext>
              </a:extLst>
            </p:cNvPr>
            <p:cNvGrpSpPr/>
            <p:nvPr/>
          </p:nvGrpSpPr>
          <p:grpSpPr>
            <a:xfrm>
              <a:off x="4601921" y="1213804"/>
              <a:ext cx="3599195" cy="3412527"/>
              <a:chOff x="5083969" y="1987868"/>
              <a:chExt cx="3917951" cy="3714750"/>
            </a:xfrm>
          </p:grpSpPr>
          <p:sp>
            <p:nvSpPr>
              <p:cNvPr id="191" name="Line 223">
                <a:extLst>
                  <a:ext uri="{FF2B5EF4-FFF2-40B4-BE49-F238E27FC236}">
                    <a16:creationId xmlns="" xmlns:a16="http://schemas.microsoft.com/office/drawing/2014/main" id="{EB687DEA-F5D9-48F3-93AD-59CDDC45147F}"/>
                  </a:ext>
                </a:extLst>
              </p:cNvPr>
              <p:cNvSpPr>
                <a:spLocks noChangeShapeType="1"/>
              </p:cNvSpPr>
              <p:nvPr/>
            </p:nvSpPr>
            <p:spPr bwMode="auto">
              <a:xfrm>
                <a:off x="7042944" y="1987868"/>
                <a:ext cx="1958975" cy="928688"/>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92" name="Line 225">
                <a:extLst>
                  <a:ext uri="{FF2B5EF4-FFF2-40B4-BE49-F238E27FC236}">
                    <a16:creationId xmlns="" xmlns:a16="http://schemas.microsoft.com/office/drawing/2014/main" id="{7EE15F71-B475-4F1C-9B8F-B9426FBD783E}"/>
                  </a:ext>
                </a:extLst>
              </p:cNvPr>
              <p:cNvSpPr>
                <a:spLocks noChangeShapeType="1"/>
              </p:cNvSpPr>
              <p:nvPr/>
            </p:nvSpPr>
            <p:spPr bwMode="auto">
              <a:xfrm>
                <a:off x="8022432" y="4318318"/>
                <a:ext cx="979488" cy="455613"/>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93" name="Line 227">
                <a:extLst>
                  <a:ext uri="{FF2B5EF4-FFF2-40B4-BE49-F238E27FC236}">
                    <a16:creationId xmlns="" xmlns:a16="http://schemas.microsoft.com/office/drawing/2014/main" id="{940505F4-C5C3-4DC0-B824-477CB311500D}"/>
                  </a:ext>
                </a:extLst>
              </p:cNvPr>
              <p:cNvSpPr>
                <a:spLocks noChangeShapeType="1"/>
              </p:cNvSpPr>
              <p:nvPr/>
            </p:nvSpPr>
            <p:spPr bwMode="auto">
              <a:xfrm flipV="1">
                <a:off x="8022432" y="3845243"/>
                <a:ext cx="979488" cy="473075"/>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94" name="Line 229">
                <a:extLst>
                  <a:ext uri="{FF2B5EF4-FFF2-40B4-BE49-F238E27FC236}">
                    <a16:creationId xmlns="" xmlns:a16="http://schemas.microsoft.com/office/drawing/2014/main" id="{5E3EB572-3E7B-421C-A18F-6BF2D04C6A73}"/>
                  </a:ext>
                </a:extLst>
              </p:cNvPr>
              <p:cNvSpPr>
                <a:spLocks noChangeShapeType="1"/>
              </p:cNvSpPr>
              <p:nvPr/>
            </p:nvSpPr>
            <p:spPr bwMode="auto">
              <a:xfrm flipV="1">
                <a:off x="7042944" y="4318318"/>
                <a:ext cx="979488" cy="455613"/>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95" name="Line 231">
                <a:extLst>
                  <a:ext uri="{FF2B5EF4-FFF2-40B4-BE49-F238E27FC236}">
                    <a16:creationId xmlns="" xmlns:a16="http://schemas.microsoft.com/office/drawing/2014/main" id="{EA35431A-B9D3-48B6-A859-C65EBD318751}"/>
                  </a:ext>
                </a:extLst>
              </p:cNvPr>
              <p:cNvSpPr>
                <a:spLocks noChangeShapeType="1"/>
              </p:cNvSpPr>
              <p:nvPr/>
            </p:nvSpPr>
            <p:spPr bwMode="auto">
              <a:xfrm>
                <a:off x="7042944" y="3845243"/>
                <a:ext cx="979488" cy="473075"/>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96" name="Line 233">
                <a:extLst>
                  <a:ext uri="{FF2B5EF4-FFF2-40B4-BE49-F238E27FC236}">
                    <a16:creationId xmlns="" xmlns:a16="http://schemas.microsoft.com/office/drawing/2014/main" id="{322B7CF6-B658-4364-A63A-5AC46EF12D04}"/>
                  </a:ext>
                </a:extLst>
              </p:cNvPr>
              <p:cNvSpPr>
                <a:spLocks noChangeShapeType="1"/>
              </p:cNvSpPr>
              <p:nvPr/>
            </p:nvSpPr>
            <p:spPr bwMode="auto">
              <a:xfrm>
                <a:off x="8022432" y="3373755"/>
                <a:ext cx="979488" cy="471488"/>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97" name="Line 235">
                <a:extLst>
                  <a:ext uri="{FF2B5EF4-FFF2-40B4-BE49-F238E27FC236}">
                    <a16:creationId xmlns="" xmlns:a16="http://schemas.microsoft.com/office/drawing/2014/main" id="{4DB2574F-3E47-4C7B-8488-0C56F51B214F}"/>
                  </a:ext>
                </a:extLst>
              </p:cNvPr>
              <p:cNvSpPr>
                <a:spLocks noChangeShapeType="1"/>
              </p:cNvSpPr>
              <p:nvPr/>
            </p:nvSpPr>
            <p:spPr bwMode="auto">
              <a:xfrm flipV="1">
                <a:off x="7042944" y="3373755"/>
                <a:ext cx="979488" cy="471488"/>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98" name="Line 237">
                <a:extLst>
                  <a:ext uri="{FF2B5EF4-FFF2-40B4-BE49-F238E27FC236}">
                    <a16:creationId xmlns="" xmlns:a16="http://schemas.microsoft.com/office/drawing/2014/main" id="{CDBBC312-A761-4330-8672-24D8662D3F7B}"/>
                  </a:ext>
                </a:extLst>
              </p:cNvPr>
              <p:cNvSpPr>
                <a:spLocks noChangeShapeType="1"/>
              </p:cNvSpPr>
              <p:nvPr/>
            </p:nvSpPr>
            <p:spPr bwMode="auto">
              <a:xfrm flipV="1">
                <a:off x="5083969" y="4318318"/>
                <a:ext cx="892175" cy="455613"/>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99" name="Line 239">
                <a:extLst>
                  <a:ext uri="{FF2B5EF4-FFF2-40B4-BE49-F238E27FC236}">
                    <a16:creationId xmlns="" xmlns:a16="http://schemas.microsoft.com/office/drawing/2014/main" id="{30B1BDB6-024E-452D-BB99-5350DDE3E22D}"/>
                  </a:ext>
                </a:extLst>
              </p:cNvPr>
              <p:cNvSpPr>
                <a:spLocks noChangeShapeType="1"/>
              </p:cNvSpPr>
              <p:nvPr/>
            </p:nvSpPr>
            <p:spPr bwMode="auto">
              <a:xfrm>
                <a:off x="5083969" y="2916555"/>
                <a:ext cx="892175" cy="457200"/>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0" name="Line 241">
                <a:extLst>
                  <a:ext uri="{FF2B5EF4-FFF2-40B4-BE49-F238E27FC236}">
                    <a16:creationId xmlns="" xmlns:a16="http://schemas.microsoft.com/office/drawing/2014/main" id="{CFA31A69-BC9B-49DE-9194-26EBBCA243D7}"/>
                  </a:ext>
                </a:extLst>
              </p:cNvPr>
              <p:cNvSpPr>
                <a:spLocks noChangeShapeType="1"/>
              </p:cNvSpPr>
              <p:nvPr/>
            </p:nvSpPr>
            <p:spPr bwMode="auto">
              <a:xfrm>
                <a:off x="7042944" y="2916555"/>
                <a:ext cx="979488" cy="457200"/>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1" name="Line 243">
                <a:extLst>
                  <a:ext uri="{FF2B5EF4-FFF2-40B4-BE49-F238E27FC236}">
                    <a16:creationId xmlns="" xmlns:a16="http://schemas.microsoft.com/office/drawing/2014/main" id="{0C59BC64-54EB-4B36-82A7-B1B4679D7599}"/>
                  </a:ext>
                </a:extLst>
              </p:cNvPr>
              <p:cNvSpPr>
                <a:spLocks noChangeShapeType="1"/>
              </p:cNvSpPr>
              <p:nvPr/>
            </p:nvSpPr>
            <p:spPr bwMode="auto">
              <a:xfrm flipV="1">
                <a:off x="8022432" y="2916555"/>
                <a:ext cx="979488" cy="457200"/>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2" name="Line 245">
                <a:extLst>
                  <a:ext uri="{FF2B5EF4-FFF2-40B4-BE49-F238E27FC236}">
                    <a16:creationId xmlns="" xmlns:a16="http://schemas.microsoft.com/office/drawing/2014/main" id="{C604F363-51D6-40BD-9723-065DDE717AE4}"/>
                  </a:ext>
                </a:extLst>
              </p:cNvPr>
              <p:cNvSpPr>
                <a:spLocks noChangeShapeType="1"/>
              </p:cNvSpPr>
              <p:nvPr/>
            </p:nvSpPr>
            <p:spPr bwMode="auto">
              <a:xfrm flipV="1">
                <a:off x="5976144" y="2916555"/>
                <a:ext cx="1066800" cy="457200"/>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3" name="Line 247">
                <a:extLst>
                  <a:ext uri="{FF2B5EF4-FFF2-40B4-BE49-F238E27FC236}">
                    <a16:creationId xmlns="" xmlns:a16="http://schemas.microsoft.com/office/drawing/2014/main" id="{9B3A5EC3-F59F-4D42-947A-8F8B001EFD10}"/>
                  </a:ext>
                </a:extLst>
              </p:cNvPr>
              <p:cNvSpPr>
                <a:spLocks noChangeShapeType="1"/>
              </p:cNvSpPr>
              <p:nvPr/>
            </p:nvSpPr>
            <p:spPr bwMode="auto">
              <a:xfrm>
                <a:off x="5976144" y="4318318"/>
                <a:ext cx="1066800" cy="455613"/>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4" name="Line 249">
                <a:extLst>
                  <a:ext uri="{FF2B5EF4-FFF2-40B4-BE49-F238E27FC236}">
                    <a16:creationId xmlns="" xmlns:a16="http://schemas.microsoft.com/office/drawing/2014/main" id="{0C1DD4E3-E9A9-462F-904A-AD18A3360040}"/>
                  </a:ext>
                </a:extLst>
              </p:cNvPr>
              <p:cNvSpPr>
                <a:spLocks noChangeShapeType="1"/>
              </p:cNvSpPr>
              <p:nvPr/>
            </p:nvSpPr>
            <p:spPr bwMode="auto">
              <a:xfrm>
                <a:off x="5083969" y="4773930"/>
                <a:ext cx="1958975" cy="928688"/>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5" name="Line 251">
                <a:extLst>
                  <a:ext uri="{FF2B5EF4-FFF2-40B4-BE49-F238E27FC236}">
                    <a16:creationId xmlns="" xmlns:a16="http://schemas.microsoft.com/office/drawing/2014/main" id="{ADB392E0-1D04-47AE-B50E-1886ACDCFCA9}"/>
                  </a:ext>
                </a:extLst>
              </p:cNvPr>
              <p:cNvSpPr>
                <a:spLocks noChangeShapeType="1"/>
              </p:cNvSpPr>
              <p:nvPr/>
            </p:nvSpPr>
            <p:spPr bwMode="auto">
              <a:xfrm flipH="1">
                <a:off x="5083969" y="1987868"/>
                <a:ext cx="1958975" cy="928688"/>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6" name="Line 253">
                <a:extLst>
                  <a:ext uri="{FF2B5EF4-FFF2-40B4-BE49-F238E27FC236}">
                    <a16:creationId xmlns="" xmlns:a16="http://schemas.microsoft.com/office/drawing/2014/main" id="{43C8B684-E5ED-45C8-BA1E-3501ECBD9E9A}"/>
                  </a:ext>
                </a:extLst>
              </p:cNvPr>
              <p:cNvSpPr>
                <a:spLocks noChangeShapeType="1"/>
              </p:cNvSpPr>
              <p:nvPr/>
            </p:nvSpPr>
            <p:spPr bwMode="auto">
              <a:xfrm flipH="1">
                <a:off x="7042944" y="4773930"/>
                <a:ext cx="1958975" cy="928688"/>
              </a:xfrm>
              <a:prstGeom prst="line">
                <a:avLst/>
              </a:prstGeom>
              <a:noFill/>
              <a:ln w="28575" cap="sq">
                <a:solidFill>
                  <a:srgbClr val="E8CA30">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grpSp>
        <p:grpSp>
          <p:nvGrpSpPr>
            <p:cNvPr id="207" name="Group 206">
              <a:extLst>
                <a:ext uri="{FF2B5EF4-FFF2-40B4-BE49-F238E27FC236}">
                  <a16:creationId xmlns="" xmlns:a16="http://schemas.microsoft.com/office/drawing/2014/main" id="{E1F2215B-F5BA-4568-8E6C-3C4F1FD2129C}"/>
                </a:ext>
              </a:extLst>
            </p:cNvPr>
            <p:cNvGrpSpPr/>
            <p:nvPr/>
          </p:nvGrpSpPr>
          <p:grpSpPr>
            <a:xfrm>
              <a:off x="3379830" y="1011096"/>
              <a:ext cx="5432340" cy="4835808"/>
              <a:chOff x="8756548" y="563473"/>
              <a:chExt cx="2655768" cy="2364135"/>
            </a:xfrm>
            <a:solidFill>
              <a:srgbClr val="648196">
                <a:alpha val="25000"/>
              </a:srgbClr>
            </a:solidFill>
          </p:grpSpPr>
          <p:sp>
            <p:nvSpPr>
              <p:cNvPr id="208" name="Oval 5">
                <a:extLst>
                  <a:ext uri="{FF2B5EF4-FFF2-40B4-BE49-F238E27FC236}">
                    <a16:creationId xmlns="" xmlns:a16="http://schemas.microsoft.com/office/drawing/2014/main" id="{5B3D5AF5-52C0-4D9B-AE89-62E732BE554B}"/>
                  </a:ext>
                </a:extLst>
              </p:cNvPr>
              <p:cNvSpPr>
                <a:spLocks noChangeArrowheads="1"/>
              </p:cNvSpPr>
              <p:nvPr/>
            </p:nvSpPr>
            <p:spPr bwMode="auto">
              <a:xfrm>
                <a:off x="9937206" y="563473"/>
                <a:ext cx="72722"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09" name="Oval 6">
                <a:extLst>
                  <a:ext uri="{FF2B5EF4-FFF2-40B4-BE49-F238E27FC236}">
                    <a16:creationId xmlns="" xmlns:a16="http://schemas.microsoft.com/office/drawing/2014/main" id="{D6DDFD79-3CD1-4F32-8BD9-4B1FD243B3B4}"/>
                  </a:ext>
                </a:extLst>
              </p:cNvPr>
              <p:cNvSpPr>
                <a:spLocks noChangeArrowheads="1"/>
              </p:cNvSpPr>
              <p:nvPr/>
            </p:nvSpPr>
            <p:spPr bwMode="auto">
              <a:xfrm>
                <a:off x="10491887" y="626926"/>
                <a:ext cx="72009" cy="72009"/>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0" name="Oval 7">
                <a:extLst>
                  <a:ext uri="{FF2B5EF4-FFF2-40B4-BE49-F238E27FC236}">
                    <a16:creationId xmlns="" xmlns:a16="http://schemas.microsoft.com/office/drawing/2014/main" id="{09AE6AB1-59BE-4594-A338-84F971719B1C}"/>
                  </a:ext>
                </a:extLst>
              </p:cNvPr>
              <p:cNvSpPr>
                <a:spLocks noChangeArrowheads="1"/>
              </p:cNvSpPr>
              <p:nvPr/>
            </p:nvSpPr>
            <p:spPr bwMode="auto">
              <a:xfrm>
                <a:off x="9556487" y="599834"/>
                <a:ext cx="72722"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1" name="Oval 8">
                <a:extLst>
                  <a:ext uri="{FF2B5EF4-FFF2-40B4-BE49-F238E27FC236}">
                    <a16:creationId xmlns="" xmlns:a16="http://schemas.microsoft.com/office/drawing/2014/main" id="{CB18354E-16FA-4344-AF74-95241EA1E4DD}"/>
                  </a:ext>
                </a:extLst>
              </p:cNvPr>
              <p:cNvSpPr>
                <a:spLocks noChangeArrowheads="1"/>
              </p:cNvSpPr>
              <p:nvPr/>
            </p:nvSpPr>
            <p:spPr bwMode="auto">
              <a:xfrm>
                <a:off x="9298396" y="698935"/>
                <a:ext cx="111221" cy="111221"/>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2" name="Oval 9">
                <a:extLst>
                  <a:ext uri="{FF2B5EF4-FFF2-40B4-BE49-F238E27FC236}">
                    <a16:creationId xmlns="" xmlns:a16="http://schemas.microsoft.com/office/drawing/2014/main" id="{915BDB6D-BEDF-4D02-B8AE-5AE4D44591B4}"/>
                  </a:ext>
                </a:extLst>
              </p:cNvPr>
              <p:cNvSpPr>
                <a:spLocks noChangeArrowheads="1"/>
              </p:cNvSpPr>
              <p:nvPr/>
            </p:nvSpPr>
            <p:spPr bwMode="auto">
              <a:xfrm>
                <a:off x="9898706" y="2066388"/>
                <a:ext cx="111221" cy="110509"/>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3" name="Oval 10">
                <a:extLst>
                  <a:ext uri="{FF2B5EF4-FFF2-40B4-BE49-F238E27FC236}">
                    <a16:creationId xmlns="" xmlns:a16="http://schemas.microsoft.com/office/drawing/2014/main" id="{705200E9-C05B-482C-B257-76B0658B8162}"/>
                  </a:ext>
                </a:extLst>
              </p:cNvPr>
              <p:cNvSpPr>
                <a:spLocks noChangeArrowheads="1"/>
              </p:cNvSpPr>
              <p:nvPr/>
            </p:nvSpPr>
            <p:spPr bwMode="auto">
              <a:xfrm>
                <a:off x="9982835" y="1637900"/>
                <a:ext cx="90546" cy="90546"/>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4" name="Oval 11">
                <a:extLst>
                  <a:ext uri="{FF2B5EF4-FFF2-40B4-BE49-F238E27FC236}">
                    <a16:creationId xmlns="" xmlns:a16="http://schemas.microsoft.com/office/drawing/2014/main" id="{EA64EDDE-2214-4957-9DC2-774F0ECC8B63}"/>
                  </a:ext>
                </a:extLst>
              </p:cNvPr>
              <p:cNvSpPr>
                <a:spLocks noChangeArrowheads="1"/>
              </p:cNvSpPr>
              <p:nvPr/>
            </p:nvSpPr>
            <p:spPr bwMode="auto">
              <a:xfrm>
                <a:off x="9919382" y="1001229"/>
                <a:ext cx="90546" cy="90546"/>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5" name="Oval 12">
                <a:extLst>
                  <a:ext uri="{FF2B5EF4-FFF2-40B4-BE49-F238E27FC236}">
                    <a16:creationId xmlns="" xmlns:a16="http://schemas.microsoft.com/office/drawing/2014/main" id="{6C5D9458-837B-47E3-920E-A30376BE76CF}"/>
                  </a:ext>
                </a:extLst>
              </p:cNvPr>
              <p:cNvSpPr>
                <a:spLocks noChangeArrowheads="1"/>
              </p:cNvSpPr>
              <p:nvPr/>
            </p:nvSpPr>
            <p:spPr bwMode="auto">
              <a:xfrm>
                <a:off x="9837392" y="1461087"/>
                <a:ext cx="90546" cy="89833"/>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6" name="Oval 13">
                <a:extLst>
                  <a:ext uri="{FF2B5EF4-FFF2-40B4-BE49-F238E27FC236}">
                    <a16:creationId xmlns="" xmlns:a16="http://schemas.microsoft.com/office/drawing/2014/main" id="{5A3A2B33-FA95-4813-8C66-D6F111EBB587}"/>
                  </a:ext>
                </a:extLst>
              </p:cNvPr>
              <p:cNvSpPr>
                <a:spLocks noChangeArrowheads="1"/>
              </p:cNvSpPr>
              <p:nvPr/>
            </p:nvSpPr>
            <p:spPr bwMode="auto">
              <a:xfrm>
                <a:off x="10285129" y="1222246"/>
                <a:ext cx="90546" cy="90546"/>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7" name="Oval 14">
                <a:extLst>
                  <a:ext uri="{FF2B5EF4-FFF2-40B4-BE49-F238E27FC236}">
                    <a16:creationId xmlns="" xmlns:a16="http://schemas.microsoft.com/office/drawing/2014/main" id="{ED4B6424-2899-4DC5-86EE-FCFC45899992}"/>
                  </a:ext>
                </a:extLst>
              </p:cNvPr>
              <p:cNvSpPr>
                <a:spLocks noChangeArrowheads="1"/>
              </p:cNvSpPr>
              <p:nvPr/>
            </p:nvSpPr>
            <p:spPr bwMode="auto">
              <a:xfrm>
                <a:off x="10670127" y="1452531"/>
                <a:ext cx="90546" cy="90546"/>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8" name="Oval 15">
                <a:extLst>
                  <a:ext uri="{FF2B5EF4-FFF2-40B4-BE49-F238E27FC236}">
                    <a16:creationId xmlns="" xmlns:a16="http://schemas.microsoft.com/office/drawing/2014/main" id="{86B1AF8B-7C72-4DAD-A02F-B86354F1B143}"/>
                  </a:ext>
                </a:extLst>
              </p:cNvPr>
              <p:cNvSpPr>
                <a:spLocks noChangeArrowheads="1"/>
              </p:cNvSpPr>
              <p:nvPr/>
            </p:nvSpPr>
            <p:spPr bwMode="auto">
              <a:xfrm>
                <a:off x="10213121" y="813721"/>
                <a:ext cx="90546" cy="89833"/>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19" name="Oval 16">
                <a:extLst>
                  <a:ext uri="{FF2B5EF4-FFF2-40B4-BE49-F238E27FC236}">
                    <a16:creationId xmlns="" xmlns:a16="http://schemas.microsoft.com/office/drawing/2014/main" id="{A2D91D06-621D-4CCE-BBCB-E39E674E20D2}"/>
                  </a:ext>
                </a:extLst>
              </p:cNvPr>
              <p:cNvSpPr>
                <a:spLocks noChangeArrowheads="1"/>
              </p:cNvSpPr>
              <p:nvPr/>
            </p:nvSpPr>
            <p:spPr bwMode="auto">
              <a:xfrm>
                <a:off x="9036028" y="845804"/>
                <a:ext cx="91972" cy="9197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0" name="Oval 17">
                <a:extLst>
                  <a:ext uri="{FF2B5EF4-FFF2-40B4-BE49-F238E27FC236}">
                    <a16:creationId xmlns="" xmlns:a16="http://schemas.microsoft.com/office/drawing/2014/main" id="{4A76E7A8-DC2F-483B-8BEC-7AD88670F681}"/>
                  </a:ext>
                </a:extLst>
              </p:cNvPr>
              <p:cNvSpPr>
                <a:spLocks noChangeArrowheads="1"/>
              </p:cNvSpPr>
              <p:nvPr/>
            </p:nvSpPr>
            <p:spPr bwMode="auto">
              <a:xfrm>
                <a:off x="10419166" y="2697355"/>
                <a:ext cx="91972" cy="9197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1" name="Oval 18">
                <a:extLst>
                  <a:ext uri="{FF2B5EF4-FFF2-40B4-BE49-F238E27FC236}">
                    <a16:creationId xmlns="" xmlns:a16="http://schemas.microsoft.com/office/drawing/2014/main" id="{139A3049-AEFC-4E5E-A753-FA74B1640863}"/>
                  </a:ext>
                </a:extLst>
              </p:cNvPr>
              <p:cNvSpPr>
                <a:spLocks noChangeArrowheads="1"/>
              </p:cNvSpPr>
              <p:nvPr/>
            </p:nvSpPr>
            <p:spPr bwMode="auto">
              <a:xfrm>
                <a:off x="8838538" y="1044007"/>
                <a:ext cx="48481" cy="47768"/>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2" name="Oval 19">
                <a:extLst>
                  <a:ext uri="{FF2B5EF4-FFF2-40B4-BE49-F238E27FC236}">
                    <a16:creationId xmlns="" xmlns:a16="http://schemas.microsoft.com/office/drawing/2014/main" id="{B3F0F05F-3C9B-4CE2-BA70-26F735638A41}"/>
                  </a:ext>
                </a:extLst>
              </p:cNvPr>
              <p:cNvSpPr>
                <a:spLocks noChangeArrowheads="1"/>
              </p:cNvSpPr>
              <p:nvPr/>
            </p:nvSpPr>
            <p:spPr bwMode="auto">
              <a:xfrm>
                <a:off x="9012500" y="1424726"/>
                <a:ext cx="47768" cy="47768"/>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3" name="Oval 20">
                <a:extLst>
                  <a:ext uri="{FF2B5EF4-FFF2-40B4-BE49-F238E27FC236}">
                    <a16:creationId xmlns="" xmlns:a16="http://schemas.microsoft.com/office/drawing/2014/main" id="{DA536DDB-7E50-408C-B571-EB654CD25F33}"/>
                  </a:ext>
                </a:extLst>
              </p:cNvPr>
              <p:cNvSpPr>
                <a:spLocks noChangeArrowheads="1"/>
              </p:cNvSpPr>
              <p:nvPr/>
            </p:nvSpPr>
            <p:spPr bwMode="auto">
              <a:xfrm>
                <a:off x="8814298" y="1496735"/>
                <a:ext cx="72722"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4" name="Oval 21">
                <a:extLst>
                  <a:ext uri="{FF2B5EF4-FFF2-40B4-BE49-F238E27FC236}">
                    <a16:creationId xmlns="" xmlns:a16="http://schemas.microsoft.com/office/drawing/2014/main" id="{7D73B36F-84E3-414F-B5EB-8E0D68A90B1F}"/>
                  </a:ext>
                </a:extLst>
              </p:cNvPr>
              <p:cNvSpPr>
                <a:spLocks noChangeArrowheads="1"/>
              </p:cNvSpPr>
              <p:nvPr/>
            </p:nvSpPr>
            <p:spPr bwMode="auto">
              <a:xfrm>
                <a:off x="9313368" y="1468929"/>
                <a:ext cx="132610" cy="133323"/>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5" name="Oval 22">
                <a:extLst>
                  <a:ext uri="{FF2B5EF4-FFF2-40B4-BE49-F238E27FC236}">
                    <a16:creationId xmlns="" xmlns:a16="http://schemas.microsoft.com/office/drawing/2014/main" id="{81642734-54E7-4B09-BDBF-9E467422DAC6}"/>
                  </a:ext>
                </a:extLst>
              </p:cNvPr>
              <p:cNvSpPr>
                <a:spLocks noChangeArrowheads="1"/>
              </p:cNvSpPr>
              <p:nvPr/>
            </p:nvSpPr>
            <p:spPr bwMode="auto">
              <a:xfrm>
                <a:off x="9620653" y="773796"/>
                <a:ext cx="131897" cy="132610"/>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6" name="Oval 23">
                <a:extLst>
                  <a:ext uri="{FF2B5EF4-FFF2-40B4-BE49-F238E27FC236}">
                    <a16:creationId xmlns="" xmlns:a16="http://schemas.microsoft.com/office/drawing/2014/main" id="{4696080D-76DF-4565-B77E-E3C269685B33}"/>
                  </a:ext>
                </a:extLst>
              </p:cNvPr>
              <p:cNvSpPr>
                <a:spLocks noChangeArrowheads="1"/>
              </p:cNvSpPr>
              <p:nvPr/>
            </p:nvSpPr>
            <p:spPr bwMode="auto">
              <a:xfrm>
                <a:off x="10419166" y="913535"/>
                <a:ext cx="104805" cy="104805"/>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7" name="Oval 24">
                <a:extLst>
                  <a:ext uri="{FF2B5EF4-FFF2-40B4-BE49-F238E27FC236}">
                    <a16:creationId xmlns="" xmlns:a16="http://schemas.microsoft.com/office/drawing/2014/main" id="{895B28A9-5981-4511-B762-27BAA3A0835E}"/>
                  </a:ext>
                </a:extLst>
              </p:cNvPr>
              <p:cNvSpPr>
                <a:spLocks noChangeArrowheads="1"/>
              </p:cNvSpPr>
              <p:nvPr/>
            </p:nvSpPr>
            <p:spPr bwMode="auto">
              <a:xfrm>
                <a:off x="9147249" y="1776927"/>
                <a:ext cx="72009" cy="72009"/>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8" name="Oval 25">
                <a:extLst>
                  <a:ext uri="{FF2B5EF4-FFF2-40B4-BE49-F238E27FC236}">
                    <a16:creationId xmlns="" xmlns:a16="http://schemas.microsoft.com/office/drawing/2014/main" id="{3C520F70-7AE4-46C1-A4D3-5DD3CFABE0ED}"/>
                  </a:ext>
                </a:extLst>
              </p:cNvPr>
              <p:cNvSpPr>
                <a:spLocks noChangeArrowheads="1"/>
              </p:cNvSpPr>
              <p:nvPr/>
            </p:nvSpPr>
            <p:spPr bwMode="auto">
              <a:xfrm>
                <a:off x="9629208" y="2104888"/>
                <a:ext cx="72009" cy="72009"/>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29" name="Oval 26">
                <a:extLst>
                  <a:ext uri="{FF2B5EF4-FFF2-40B4-BE49-F238E27FC236}">
                    <a16:creationId xmlns="" xmlns:a16="http://schemas.microsoft.com/office/drawing/2014/main" id="{B08BAF03-E0DF-431A-B6E8-B9CBF8517D64}"/>
                  </a:ext>
                </a:extLst>
              </p:cNvPr>
              <p:cNvSpPr>
                <a:spLocks noChangeArrowheads="1"/>
              </p:cNvSpPr>
              <p:nvPr/>
            </p:nvSpPr>
            <p:spPr bwMode="auto">
              <a:xfrm>
                <a:off x="10464795" y="2475625"/>
                <a:ext cx="72722"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0" name="Oval 27">
                <a:extLst>
                  <a:ext uri="{FF2B5EF4-FFF2-40B4-BE49-F238E27FC236}">
                    <a16:creationId xmlns="" xmlns:a16="http://schemas.microsoft.com/office/drawing/2014/main" id="{595D17E0-E31C-4066-805E-0640540F210C}"/>
                  </a:ext>
                </a:extLst>
              </p:cNvPr>
              <p:cNvSpPr>
                <a:spLocks noChangeArrowheads="1"/>
              </p:cNvSpPr>
              <p:nvPr/>
            </p:nvSpPr>
            <p:spPr bwMode="auto">
              <a:xfrm>
                <a:off x="10776358" y="2511986"/>
                <a:ext cx="72009"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1" name="Oval 28">
                <a:extLst>
                  <a:ext uri="{FF2B5EF4-FFF2-40B4-BE49-F238E27FC236}">
                    <a16:creationId xmlns="" xmlns:a16="http://schemas.microsoft.com/office/drawing/2014/main" id="{ECBA726E-E3DF-4522-B0D1-98FB8D64316E}"/>
                  </a:ext>
                </a:extLst>
              </p:cNvPr>
              <p:cNvSpPr>
                <a:spLocks noChangeArrowheads="1"/>
              </p:cNvSpPr>
              <p:nvPr/>
            </p:nvSpPr>
            <p:spPr bwMode="auto">
              <a:xfrm>
                <a:off x="11040865" y="2374385"/>
                <a:ext cx="72722"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2" name="Oval 29">
                <a:extLst>
                  <a:ext uri="{FF2B5EF4-FFF2-40B4-BE49-F238E27FC236}">
                    <a16:creationId xmlns="" xmlns:a16="http://schemas.microsoft.com/office/drawing/2014/main" id="{C0F90B76-7695-452F-A3A8-98598952C009}"/>
                  </a:ext>
                </a:extLst>
              </p:cNvPr>
              <p:cNvSpPr>
                <a:spLocks noChangeArrowheads="1"/>
              </p:cNvSpPr>
              <p:nvPr/>
            </p:nvSpPr>
            <p:spPr bwMode="auto">
              <a:xfrm>
                <a:off x="11040865" y="2049277"/>
                <a:ext cx="72722" cy="72009"/>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3" name="Oval 30">
                <a:extLst>
                  <a:ext uri="{FF2B5EF4-FFF2-40B4-BE49-F238E27FC236}">
                    <a16:creationId xmlns="" xmlns:a16="http://schemas.microsoft.com/office/drawing/2014/main" id="{650CA0B3-24F4-4DC9-97F5-D15E1CC61D59}"/>
                  </a:ext>
                </a:extLst>
              </p:cNvPr>
              <p:cNvSpPr>
                <a:spLocks noChangeArrowheads="1"/>
              </p:cNvSpPr>
              <p:nvPr/>
            </p:nvSpPr>
            <p:spPr bwMode="auto">
              <a:xfrm>
                <a:off x="11339594" y="1461087"/>
                <a:ext cx="72722" cy="72009"/>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4" name="Oval 31">
                <a:extLst>
                  <a:ext uri="{FF2B5EF4-FFF2-40B4-BE49-F238E27FC236}">
                    <a16:creationId xmlns="" xmlns:a16="http://schemas.microsoft.com/office/drawing/2014/main" id="{15B61287-01BE-40D2-B2B2-C7514136F26C}"/>
                  </a:ext>
                </a:extLst>
              </p:cNvPr>
              <p:cNvSpPr>
                <a:spLocks noChangeArrowheads="1"/>
              </p:cNvSpPr>
              <p:nvPr/>
            </p:nvSpPr>
            <p:spPr bwMode="auto">
              <a:xfrm>
                <a:off x="11077226" y="1630058"/>
                <a:ext cx="72009" cy="72009"/>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5" name="Oval 32">
                <a:extLst>
                  <a:ext uri="{FF2B5EF4-FFF2-40B4-BE49-F238E27FC236}">
                    <a16:creationId xmlns="" xmlns:a16="http://schemas.microsoft.com/office/drawing/2014/main" id="{B9D5C737-16A3-4669-A1A6-DC9F4C730B91}"/>
                  </a:ext>
                </a:extLst>
              </p:cNvPr>
              <p:cNvSpPr>
                <a:spLocks noChangeArrowheads="1"/>
              </p:cNvSpPr>
              <p:nvPr/>
            </p:nvSpPr>
            <p:spPr bwMode="auto">
              <a:xfrm>
                <a:off x="10867616" y="1665706"/>
                <a:ext cx="72722"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6" name="Oval 33">
                <a:extLst>
                  <a:ext uri="{FF2B5EF4-FFF2-40B4-BE49-F238E27FC236}">
                    <a16:creationId xmlns="" xmlns:a16="http://schemas.microsoft.com/office/drawing/2014/main" id="{18BAEDBE-0D24-4300-881A-989F703D57E7}"/>
                  </a:ext>
                </a:extLst>
              </p:cNvPr>
              <p:cNvSpPr>
                <a:spLocks noChangeArrowheads="1"/>
              </p:cNvSpPr>
              <p:nvPr/>
            </p:nvSpPr>
            <p:spPr bwMode="auto">
              <a:xfrm>
                <a:off x="10757108" y="2114156"/>
                <a:ext cx="72009" cy="72009"/>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7" name="Oval 34">
                <a:extLst>
                  <a:ext uri="{FF2B5EF4-FFF2-40B4-BE49-F238E27FC236}">
                    <a16:creationId xmlns="" xmlns:a16="http://schemas.microsoft.com/office/drawing/2014/main" id="{83DFDB06-AE77-44EF-89BE-E556CDED8682}"/>
                  </a:ext>
                </a:extLst>
              </p:cNvPr>
              <p:cNvSpPr>
                <a:spLocks noChangeArrowheads="1"/>
              </p:cNvSpPr>
              <p:nvPr/>
            </p:nvSpPr>
            <p:spPr bwMode="auto">
              <a:xfrm>
                <a:off x="11311789" y="1821130"/>
                <a:ext cx="55611" cy="55611"/>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8" name="Oval 35">
                <a:extLst>
                  <a:ext uri="{FF2B5EF4-FFF2-40B4-BE49-F238E27FC236}">
                    <a16:creationId xmlns="" xmlns:a16="http://schemas.microsoft.com/office/drawing/2014/main" id="{8865F75E-CF26-4495-8276-11CA86A3704C}"/>
                  </a:ext>
                </a:extLst>
              </p:cNvPr>
              <p:cNvSpPr>
                <a:spLocks noChangeArrowheads="1"/>
              </p:cNvSpPr>
              <p:nvPr/>
            </p:nvSpPr>
            <p:spPr bwMode="auto">
              <a:xfrm>
                <a:off x="10655868" y="2254609"/>
                <a:ext cx="55611" cy="55611"/>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39" name="Oval 36">
                <a:extLst>
                  <a:ext uri="{FF2B5EF4-FFF2-40B4-BE49-F238E27FC236}">
                    <a16:creationId xmlns="" xmlns:a16="http://schemas.microsoft.com/office/drawing/2014/main" id="{4BD39BE0-6048-4A76-B69E-7D93430C8DCE}"/>
                  </a:ext>
                </a:extLst>
              </p:cNvPr>
              <p:cNvSpPr>
                <a:spLocks noChangeArrowheads="1"/>
              </p:cNvSpPr>
              <p:nvPr/>
            </p:nvSpPr>
            <p:spPr bwMode="auto">
              <a:xfrm>
                <a:off x="10513989" y="1929500"/>
                <a:ext cx="55611" cy="55611"/>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40" name="Oval 37">
                <a:extLst>
                  <a:ext uri="{FF2B5EF4-FFF2-40B4-BE49-F238E27FC236}">
                    <a16:creationId xmlns="" xmlns:a16="http://schemas.microsoft.com/office/drawing/2014/main" id="{5629654A-FC0F-493D-928F-E5CF4A44E23C}"/>
                  </a:ext>
                </a:extLst>
              </p:cNvPr>
              <p:cNvSpPr>
                <a:spLocks noChangeArrowheads="1"/>
              </p:cNvSpPr>
              <p:nvPr/>
            </p:nvSpPr>
            <p:spPr bwMode="auto">
              <a:xfrm>
                <a:off x="10181751" y="2090629"/>
                <a:ext cx="55611" cy="55611"/>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41" name="Oval 38">
                <a:extLst>
                  <a:ext uri="{FF2B5EF4-FFF2-40B4-BE49-F238E27FC236}">
                    <a16:creationId xmlns="" xmlns:a16="http://schemas.microsoft.com/office/drawing/2014/main" id="{8E8671E2-067D-48FF-8D3E-78FC9EB4F0BF}"/>
                  </a:ext>
                </a:extLst>
              </p:cNvPr>
              <p:cNvSpPr>
                <a:spLocks noChangeArrowheads="1"/>
              </p:cNvSpPr>
              <p:nvPr/>
            </p:nvSpPr>
            <p:spPr bwMode="auto">
              <a:xfrm>
                <a:off x="8983269" y="1665706"/>
                <a:ext cx="72009"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42" name="Oval 39">
                <a:extLst>
                  <a:ext uri="{FF2B5EF4-FFF2-40B4-BE49-F238E27FC236}">
                    <a16:creationId xmlns="" xmlns:a16="http://schemas.microsoft.com/office/drawing/2014/main" id="{4EAA7980-B2F2-4A5E-86F8-BF005A838A45}"/>
                  </a:ext>
                </a:extLst>
              </p:cNvPr>
              <p:cNvSpPr>
                <a:spLocks noChangeArrowheads="1"/>
              </p:cNvSpPr>
              <p:nvPr/>
            </p:nvSpPr>
            <p:spPr bwMode="auto">
              <a:xfrm>
                <a:off x="8964019" y="1168774"/>
                <a:ext cx="72009"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43" name="Oval 40">
                <a:extLst>
                  <a:ext uri="{FF2B5EF4-FFF2-40B4-BE49-F238E27FC236}">
                    <a16:creationId xmlns="" xmlns:a16="http://schemas.microsoft.com/office/drawing/2014/main" id="{A1BB8424-D594-43B2-BE08-7971ED028EFF}"/>
                  </a:ext>
                </a:extLst>
              </p:cNvPr>
              <p:cNvSpPr>
                <a:spLocks noChangeArrowheads="1"/>
              </p:cNvSpPr>
              <p:nvPr/>
            </p:nvSpPr>
            <p:spPr bwMode="auto">
              <a:xfrm>
                <a:off x="9445978" y="2012916"/>
                <a:ext cx="72009"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44" name="Freeform 41">
                <a:extLst>
                  <a:ext uri="{FF2B5EF4-FFF2-40B4-BE49-F238E27FC236}">
                    <a16:creationId xmlns="" xmlns:a16="http://schemas.microsoft.com/office/drawing/2014/main" id="{26BC158D-23CD-4742-906C-64783C97CFDD}"/>
                  </a:ext>
                </a:extLst>
              </p:cNvPr>
              <p:cNvSpPr>
                <a:spLocks/>
              </p:cNvSpPr>
              <p:nvPr/>
            </p:nvSpPr>
            <p:spPr bwMode="auto">
              <a:xfrm>
                <a:off x="8756548" y="1241496"/>
                <a:ext cx="72722" cy="72009"/>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45" name="Oval 208">
                <a:extLst>
                  <a:ext uri="{FF2B5EF4-FFF2-40B4-BE49-F238E27FC236}">
                    <a16:creationId xmlns="" xmlns:a16="http://schemas.microsoft.com/office/drawing/2014/main" id="{4C51D451-4D9F-4F8D-B0E7-4C83913B6167}"/>
                  </a:ext>
                </a:extLst>
              </p:cNvPr>
              <p:cNvSpPr>
                <a:spLocks noChangeArrowheads="1"/>
              </p:cNvSpPr>
              <p:nvPr/>
            </p:nvSpPr>
            <p:spPr bwMode="auto">
              <a:xfrm>
                <a:off x="10906112" y="845803"/>
                <a:ext cx="72722" cy="72722"/>
              </a:xfrm>
              <a:prstGeom prst="ellipse">
                <a:avLst/>
              </a:prstGeom>
              <a:grpFill/>
              <a:ln w="9525">
                <a:solidFill>
                  <a:srgbClr val="01A982">
                    <a:alpha val="20000"/>
                  </a:srgb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246" name="Oval 27">
                <a:extLst>
                  <a:ext uri="{FF2B5EF4-FFF2-40B4-BE49-F238E27FC236}">
                    <a16:creationId xmlns="" xmlns:a16="http://schemas.microsoft.com/office/drawing/2014/main" id="{242B5B55-A42C-4364-BD51-89F2B243AC25}"/>
                  </a:ext>
                </a:extLst>
              </p:cNvPr>
              <p:cNvSpPr>
                <a:spLocks noChangeArrowheads="1"/>
              </p:cNvSpPr>
              <p:nvPr/>
            </p:nvSpPr>
            <p:spPr bwMode="auto">
              <a:xfrm>
                <a:off x="10715400" y="2854886"/>
                <a:ext cx="72009" cy="72722"/>
              </a:xfrm>
              <a:prstGeom prst="ellipse">
                <a:avLst/>
              </a:prstGeom>
              <a:grpFill/>
              <a:ln w="28575">
                <a:solidFill>
                  <a:srgbClr val="01A982">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grpSp>
      </p:grpSp>
      <p:sp>
        <p:nvSpPr>
          <p:cNvPr id="2" name="Rectangle 1">
            <a:extLst>
              <a:ext uri="{FF2B5EF4-FFF2-40B4-BE49-F238E27FC236}">
                <a16:creationId xmlns="" xmlns:a16="http://schemas.microsoft.com/office/drawing/2014/main" id="{4DAC54B3-E2C9-44B8-81DA-2473EE17E73F}"/>
              </a:ext>
            </a:extLst>
          </p:cNvPr>
          <p:cNvSpPr/>
          <p:nvPr/>
        </p:nvSpPr>
        <p:spPr bwMode="ltGray">
          <a:xfrm>
            <a:off x="3099615" y="609600"/>
            <a:ext cx="6272985" cy="5790900"/>
          </a:xfrm>
          <a:prstGeom prst="rect">
            <a:avLst/>
          </a:prstGeom>
          <a:solidFill>
            <a:srgbClr val="0000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48" name="Rectangle 247">
            <a:extLst>
              <a:ext uri="{FF2B5EF4-FFF2-40B4-BE49-F238E27FC236}">
                <a16:creationId xmlns="" xmlns:a16="http://schemas.microsoft.com/office/drawing/2014/main" id="{C43DD51D-063A-432E-89D0-65797C94CA0C}"/>
              </a:ext>
            </a:extLst>
          </p:cNvPr>
          <p:cNvSpPr/>
          <p:nvPr/>
        </p:nvSpPr>
        <p:spPr>
          <a:xfrm>
            <a:off x="1562100" y="2217525"/>
            <a:ext cx="9067800" cy="2162130"/>
          </a:xfrm>
          <a:prstGeom prst="rect">
            <a:avLst/>
          </a:prstGeom>
        </p:spPr>
        <p:txBody>
          <a:bodyPr wrap="square">
            <a:spAutoFit/>
          </a:bodyPr>
          <a:lstStyle/>
          <a:p>
            <a:pPr lvl="0" algn="ctr">
              <a:defRPr/>
            </a:pPr>
            <a:r>
              <a:rPr lang="en-GB" sz="4400" b="1" spc="400" dirty="0">
                <a:solidFill>
                  <a:prstClr val="white"/>
                </a:solidFill>
                <a:latin typeface="+mj-lt"/>
              </a:rPr>
              <a:t>Artificial Intelligence</a:t>
            </a:r>
            <a:br>
              <a:rPr lang="en-GB" sz="4400" b="1" spc="400" dirty="0">
                <a:solidFill>
                  <a:prstClr val="white"/>
                </a:solidFill>
                <a:latin typeface="+mj-lt"/>
              </a:rPr>
            </a:br>
            <a:r>
              <a:rPr lang="en-GB" sz="4400" b="1" spc="400" dirty="0">
                <a:solidFill>
                  <a:prstClr val="white"/>
                </a:solidFill>
                <a:latin typeface="+mj-lt"/>
              </a:rPr>
              <a:t>Revolutionizes </a:t>
            </a:r>
          </a:p>
          <a:p>
            <a:pPr lvl="0" algn="ctr">
              <a:defRPr/>
            </a:pPr>
            <a:r>
              <a:rPr lang="en-GB" sz="4400" b="1" spc="400" dirty="0">
                <a:solidFill>
                  <a:prstClr val="white"/>
                </a:solidFill>
                <a:latin typeface="+mj-lt"/>
              </a:rPr>
              <a:t>Infrastructure Management</a:t>
            </a:r>
          </a:p>
        </p:txBody>
      </p:sp>
      <p:sp>
        <p:nvSpPr>
          <p:cNvPr id="3" name="Date Placeholder 2">
            <a:extLst>
              <a:ext uri="{FF2B5EF4-FFF2-40B4-BE49-F238E27FC236}">
                <a16:creationId xmlns="" xmlns:a16="http://schemas.microsoft.com/office/drawing/2014/main" id="{8D34A7D2-F77A-4BE9-9586-2DDC0259229A}"/>
              </a:ext>
            </a:extLst>
          </p:cNvPr>
          <p:cNvSpPr>
            <a:spLocks noGrp="1"/>
          </p:cNvSpPr>
          <p:nvPr>
            <p:ph type="dt" sz="half" idx="10"/>
          </p:nvPr>
        </p:nvSpPr>
        <p:spPr/>
        <p:txBody>
          <a:bodyPr/>
          <a:lstStyle/>
          <a:p>
            <a:r>
              <a:rPr lang="en-US"/>
              <a:t>a00074731enw</a:t>
            </a:r>
          </a:p>
        </p:txBody>
      </p:sp>
      <p:sp>
        <p:nvSpPr>
          <p:cNvPr id="4" name="Footer Placeholder 3">
            <a:extLst>
              <a:ext uri="{FF2B5EF4-FFF2-40B4-BE49-F238E27FC236}">
                <a16:creationId xmlns="" xmlns:a16="http://schemas.microsoft.com/office/drawing/2014/main" id="{5AC7123B-4D37-454F-A4F2-DE4167DCE4AC}"/>
              </a:ext>
            </a:extLst>
          </p:cNvPr>
          <p:cNvSpPr>
            <a:spLocks noGrp="1"/>
          </p:cNvSpPr>
          <p:nvPr>
            <p:ph type="ftr" sz="quarter" idx="11"/>
          </p:nvPr>
        </p:nvSpPr>
        <p:spPr/>
        <p:txBody>
          <a:bodyPr/>
          <a:lstStyle/>
          <a:p>
            <a:r>
              <a:rPr lang="en-US"/>
              <a:t>For HPE and Channel Partner internal use only</a:t>
            </a:r>
          </a:p>
        </p:txBody>
      </p:sp>
      <p:sp>
        <p:nvSpPr>
          <p:cNvPr id="252" name="Slide Number Placeholder 251">
            <a:extLst>
              <a:ext uri="{FF2B5EF4-FFF2-40B4-BE49-F238E27FC236}">
                <a16:creationId xmlns="" xmlns:a16="http://schemas.microsoft.com/office/drawing/2014/main" id="{9ABDEA02-25B8-4D89-B183-040AC7E973C1}"/>
              </a:ext>
            </a:extLst>
          </p:cNvPr>
          <p:cNvSpPr>
            <a:spLocks noGrp="1"/>
          </p:cNvSpPr>
          <p:nvPr>
            <p:ph type="sldNum" sz="quarter" idx="12"/>
          </p:nvPr>
        </p:nvSpPr>
        <p:spPr/>
        <p:txBody>
          <a:bodyPr/>
          <a:lstStyle/>
          <a:p>
            <a:fld id="{B016F8AB-BCEA-4347-8BA6-BE776009BC89}" type="slidenum">
              <a:rPr lang="en-US" smtClean="0"/>
              <a:t>7</a:t>
            </a:fld>
            <a:endParaRPr lang="en-US"/>
          </a:p>
        </p:txBody>
      </p:sp>
    </p:spTree>
    <p:extLst>
      <p:ext uri="{BB962C8B-B14F-4D97-AF65-F5344CB8AC3E}">
        <p14:creationId xmlns:p14="http://schemas.microsoft.com/office/powerpoint/2010/main" val="171215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99383DED-0C89-42E9-B5C0-16CC78AEC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3577" y="1066800"/>
            <a:ext cx="10969943" cy="5029200"/>
          </a:xfrm>
          <a:prstGeom prst="rect">
            <a:avLst/>
          </a:prstGeom>
        </p:spPr>
      </p:pic>
      <p:sp>
        <p:nvSpPr>
          <p:cNvPr id="4" name="Title 3">
            <a:extLst>
              <a:ext uri="{FF2B5EF4-FFF2-40B4-BE49-F238E27FC236}">
                <a16:creationId xmlns="" xmlns:a16="http://schemas.microsoft.com/office/drawing/2014/main" id="{74E3A1FC-74B4-40A8-8A7E-1195CD5D7992}"/>
              </a:ext>
            </a:extLst>
          </p:cNvPr>
          <p:cNvSpPr>
            <a:spLocks noGrp="1"/>
          </p:cNvSpPr>
          <p:nvPr>
            <p:ph type="title"/>
          </p:nvPr>
        </p:nvSpPr>
        <p:spPr>
          <a:xfrm>
            <a:off x="609441" y="519236"/>
            <a:ext cx="10969943" cy="852364"/>
          </a:xfrm>
        </p:spPr>
        <p:txBody>
          <a:bodyPr/>
          <a:lstStyle/>
          <a:p>
            <a:pPr lvl="0"/>
            <a:r>
              <a:rPr lang="en-US" dirty="0" smtClean="0"/>
              <a:t>Artificial Intelligence applied to IT Infrastructures</a:t>
            </a:r>
            <a:endParaRPr lang="en-US" dirty="0"/>
          </a:p>
        </p:txBody>
      </p:sp>
      <p:sp>
        <p:nvSpPr>
          <p:cNvPr id="3" name="Slide Number Placeholder 2">
            <a:extLst>
              <a:ext uri="{FF2B5EF4-FFF2-40B4-BE49-F238E27FC236}">
                <a16:creationId xmlns="" xmlns:a16="http://schemas.microsoft.com/office/drawing/2014/main" id="{41ACE984-5A8A-4AD2-AB94-87E9CB1DF7E6}"/>
              </a:ext>
            </a:extLst>
          </p:cNvPr>
          <p:cNvSpPr>
            <a:spLocks noGrp="1"/>
          </p:cNvSpPr>
          <p:nvPr>
            <p:ph type="sldNum" sz="quarter" idx="12"/>
          </p:nvPr>
        </p:nvSpPr>
        <p:spPr/>
        <p:txBody>
          <a:bodyPr/>
          <a:lstStyle/>
          <a:p>
            <a:fld id="{B016F8AB-BCEA-4347-8BA6-BE776009BC89}" type="slidenum">
              <a:rPr lang="en-US" smtClean="0"/>
              <a:pPr/>
              <a:t>8</a:t>
            </a:fld>
            <a:endParaRPr lang="en-US"/>
          </a:p>
        </p:txBody>
      </p:sp>
      <p:sp>
        <p:nvSpPr>
          <p:cNvPr id="98" name="Rectangle 97">
            <a:extLst>
              <a:ext uri="{FF2B5EF4-FFF2-40B4-BE49-F238E27FC236}">
                <a16:creationId xmlns="" xmlns:a16="http://schemas.microsoft.com/office/drawing/2014/main" id="{F7614A73-48F0-467A-A5E5-A53B5FB3ACC3}"/>
              </a:ext>
            </a:extLst>
          </p:cNvPr>
          <p:cNvSpPr/>
          <p:nvPr/>
        </p:nvSpPr>
        <p:spPr bwMode="ltGray">
          <a:xfrm>
            <a:off x="612456" y="1078294"/>
            <a:ext cx="10969943" cy="5029200"/>
          </a:xfrm>
          <a:prstGeom prst="rect">
            <a:avLst/>
          </a:prstGeom>
          <a:solidFill>
            <a:srgbClr val="0000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nvGrpSpPr>
          <p:cNvPr id="2" name="Group 1">
            <a:extLst>
              <a:ext uri="{FF2B5EF4-FFF2-40B4-BE49-F238E27FC236}">
                <a16:creationId xmlns="" xmlns:a16="http://schemas.microsoft.com/office/drawing/2014/main" id="{90088613-A925-4234-A177-605FAB5A04E5}"/>
              </a:ext>
            </a:extLst>
          </p:cNvPr>
          <p:cNvGrpSpPr/>
          <p:nvPr/>
        </p:nvGrpSpPr>
        <p:grpSpPr>
          <a:xfrm>
            <a:off x="1219200" y="1521955"/>
            <a:ext cx="4293471" cy="4118890"/>
            <a:chOff x="1005582" y="1200733"/>
            <a:chExt cx="4861818" cy="4664126"/>
          </a:xfrm>
        </p:grpSpPr>
        <p:grpSp>
          <p:nvGrpSpPr>
            <p:cNvPr id="9" name="Group 8">
              <a:extLst>
                <a:ext uri="{FF2B5EF4-FFF2-40B4-BE49-F238E27FC236}">
                  <a16:creationId xmlns="" xmlns:a16="http://schemas.microsoft.com/office/drawing/2014/main" id="{8EF580EB-0948-48B8-B773-D8AC2775D310}"/>
                </a:ext>
              </a:extLst>
            </p:cNvPr>
            <p:cNvGrpSpPr/>
            <p:nvPr/>
          </p:nvGrpSpPr>
          <p:grpSpPr>
            <a:xfrm>
              <a:off x="1005582" y="1200733"/>
              <a:ext cx="4861818" cy="4664126"/>
              <a:chOff x="3611723" y="951841"/>
              <a:chExt cx="5364597" cy="5498248"/>
            </a:xfrm>
          </p:grpSpPr>
          <p:sp>
            <p:nvSpPr>
              <p:cNvPr id="10" name="Freeform 75">
                <a:extLst>
                  <a:ext uri="{FF2B5EF4-FFF2-40B4-BE49-F238E27FC236}">
                    <a16:creationId xmlns="" xmlns:a16="http://schemas.microsoft.com/office/drawing/2014/main" id="{9B7F949C-BD46-4D14-8ED3-C976D9262B3B}"/>
                  </a:ext>
                </a:extLst>
              </p:cNvPr>
              <p:cNvSpPr/>
              <p:nvPr/>
            </p:nvSpPr>
            <p:spPr bwMode="ltGray">
              <a:xfrm>
                <a:off x="3909218" y="951841"/>
                <a:ext cx="3469426" cy="2547491"/>
              </a:xfrm>
              <a:custGeom>
                <a:avLst/>
                <a:gdLst>
                  <a:gd name="connsiteX0" fmla="*/ 2186782 w 3469426"/>
                  <a:gd name="connsiteY0" fmla="*/ 183662 h 2547491"/>
                  <a:gd name="connsiteX1" fmla="*/ 2186782 w 3469426"/>
                  <a:gd name="connsiteY1" fmla="*/ 953526 h 2547491"/>
                  <a:gd name="connsiteX2" fmla="*/ 2056637 w 3469426"/>
                  <a:gd name="connsiteY2" fmla="*/ 975608 h 2547491"/>
                  <a:gd name="connsiteX3" fmla="*/ 789546 w 3469426"/>
                  <a:gd name="connsiteY3" fmla="*/ 2384287 h 2547491"/>
                  <a:gd name="connsiteX4" fmla="*/ 768215 w 3469426"/>
                  <a:gd name="connsiteY4" fmla="*/ 2539677 h 2547491"/>
                  <a:gd name="connsiteX5" fmla="*/ 386582 w 3469426"/>
                  <a:gd name="connsiteY5" fmla="*/ 1937099 h 2547491"/>
                  <a:gd name="connsiteX6" fmla="*/ 0 w 3469426"/>
                  <a:gd name="connsiteY6" fmla="*/ 2547491 h 2547491"/>
                  <a:gd name="connsiteX7" fmla="*/ 2899 w 3469426"/>
                  <a:gd name="connsiteY7" fmla="*/ 2485720 h 2547491"/>
                  <a:gd name="connsiteX8" fmla="*/ 2140004 w 3469426"/>
                  <a:gd name="connsiteY8" fmla="*/ 186204 h 2547491"/>
                  <a:gd name="connsiteX9" fmla="*/ 2186782 w 3469426"/>
                  <a:gd name="connsiteY9" fmla="*/ 0 h 2547491"/>
                  <a:gd name="connsiteX10" fmla="*/ 2597492 w 3469426"/>
                  <a:gd name="connsiteY10" fmla="*/ 184459 h 2547491"/>
                  <a:gd name="connsiteX11" fmla="*/ 2597493 w 3469426"/>
                  <a:gd name="connsiteY11" fmla="*/ 184459 h 2547491"/>
                  <a:gd name="connsiteX12" fmla="*/ 3469426 w 3469426"/>
                  <a:gd name="connsiteY12" fmla="*/ 576064 h 2547491"/>
                  <a:gd name="connsiteX13" fmla="*/ 2616328 w 3469426"/>
                  <a:gd name="connsiteY13" fmla="*/ 959210 h 2547491"/>
                  <a:gd name="connsiteX14" fmla="*/ 2186783 w 3469426"/>
                  <a:gd name="connsiteY14" fmla="*/ 1152128 h 2547491"/>
                  <a:gd name="connsiteX15" fmla="*/ 2186783 w 3469426"/>
                  <a:gd name="connsiteY15" fmla="*/ 953526 h 2547491"/>
                  <a:gd name="connsiteX16" fmla="*/ 2186783 w 3469426"/>
                  <a:gd name="connsiteY16" fmla="*/ 183662 h 2547491"/>
                  <a:gd name="connsiteX17" fmla="*/ 2384805 w 3469426"/>
                  <a:gd name="connsiteY17" fmla="*/ 172903 h 2547491"/>
                  <a:gd name="connsiteX18" fmla="*/ 2384804 w 3469426"/>
                  <a:gd name="connsiteY18" fmla="*/ 172903 h 2547491"/>
                  <a:gd name="connsiteX19" fmla="*/ 2186782 w 3469426"/>
                  <a:gd name="connsiteY19" fmla="*/ 183662 h 25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69426" h="2547491">
                    <a:moveTo>
                      <a:pt x="2186782" y="183662"/>
                    </a:moveTo>
                    <a:lnTo>
                      <a:pt x="2186782" y="953526"/>
                    </a:lnTo>
                    <a:lnTo>
                      <a:pt x="2056637" y="975608"/>
                    </a:lnTo>
                    <a:cubicBezTo>
                      <a:pt x="1420631" y="1120296"/>
                      <a:pt x="919692" y="1677212"/>
                      <a:pt x="789546" y="2384287"/>
                    </a:cubicBezTo>
                    <a:lnTo>
                      <a:pt x="768215" y="2539677"/>
                    </a:lnTo>
                    <a:lnTo>
                      <a:pt x="386582" y="1937099"/>
                    </a:lnTo>
                    <a:lnTo>
                      <a:pt x="0" y="2547491"/>
                    </a:lnTo>
                    <a:lnTo>
                      <a:pt x="2899" y="2485720"/>
                    </a:lnTo>
                    <a:cubicBezTo>
                      <a:pt x="117336" y="1273250"/>
                      <a:pt x="1013169" y="309337"/>
                      <a:pt x="2140004" y="186204"/>
                    </a:cubicBezTo>
                    <a:close/>
                    <a:moveTo>
                      <a:pt x="2186782" y="0"/>
                    </a:moveTo>
                    <a:lnTo>
                      <a:pt x="2597492" y="184459"/>
                    </a:lnTo>
                    <a:lnTo>
                      <a:pt x="2597493" y="184459"/>
                    </a:lnTo>
                    <a:lnTo>
                      <a:pt x="3469426" y="576064"/>
                    </a:lnTo>
                    <a:lnTo>
                      <a:pt x="2616328" y="959210"/>
                    </a:lnTo>
                    <a:lnTo>
                      <a:pt x="2186783" y="1152128"/>
                    </a:lnTo>
                    <a:lnTo>
                      <a:pt x="2186783" y="953526"/>
                    </a:lnTo>
                    <a:lnTo>
                      <a:pt x="2186783" y="183662"/>
                    </a:lnTo>
                    <a:lnTo>
                      <a:pt x="2384805" y="172903"/>
                    </a:lnTo>
                    <a:lnTo>
                      <a:pt x="2384804" y="172903"/>
                    </a:lnTo>
                    <a:lnTo>
                      <a:pt x="2186782" y="183662"/>
                    </a:lnTo>
                    <a:close/>
                  </a:path>
                </a:pathLst>
              </a:cu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3" name="Freeform 74">
                <a:extLst>
                  <a:ext uri="{FF2B5EF4-FFF2-40B4-BE49-F238E27FC236}">
                    <a16:creationId xmlns="" xmlns:a16="http://schemas.microsoft.com/office/drawing/2014/main" id="{BE30FEEE-9854-41A2-B6D9-ACBEAB9AF0A6}"/>
                  </a:ext>
                </a:extLst>
              </p:cNvPr>
              <p:cNvSpPr/>
              <p:nvPr/>
            </p:nvSpPr>
            <p:spPr bwMode="ltGray">
              <a:xfrm>
                <a:off x="3611723" y="2888940"/>
                <a:ext cx="2495211" cy="3378081"/>
              </a:xfrm>
              <a:custGeom>
                <a:avLst/>
                <a:gdLst>
                  <a:gd name="connsiteX0" fmla="*/ 684076 w 2495212"/>
                  <a:gd name="connsiteY0" fmla="*/ 0 h 3378081"/>
                  <a:gd name="connsiteX1" fmla="*/ 1065709 w 2495212"/>
                  <a:gd name="connsiteY1" fmla="*/ 602578 h 3378081"/>
                  <a:gd name="connsiteX2" fmla="*/ 1368152 w 2495212"/>
                  <a:gd name="connsiteY2" fmla="*/ 1080120 h 3378081"/>
                  <a:gd name="connsiteX3" fmla="*/ 1073761 w 2495212"/>
                  <a:gd name="connsiteY3" fmla="*/ 1080120 h 3378081"/>
                  <a:gd name="connsiteX4" fmla="*/ 1087041 w 2495212"/>
                  <a:gd name="connsiteY4" fmla="*/ 1176862 h 3378081"/>
                  <a:gd name="connsiteX5" fmla="*/ 2354132 w 2495212"/>
                  <a:gd name="connsiteY5" fmla="*/ 2585541 h 3378081"/>
                  <a:gd name="connsiteX6" fmla="*/ 2467110 w 2495212"/>
                  <a:gd name="connsiteY6" fmla="*/ 2604711 h 3378081"/>
                  <a:gd name="connsiteX7" fmla="*/ 1620182 w 2495212"/>
                  <a:gd name="connsiteY7" fmla="*/ 2985085 h 3378081"/>
                  <a:gd name="connsiteX8" fmla="*/ 2495212 w 2495212"/>
                  <a:gd name="connsiteY8" fmla="*/ 3378081 h 3378081"/>
                  <a:gd name="connsiteX9" fmla="*/ 2437499 w 2495212"/>
                  <a:gd name="connsiteY9" fmla="*/ 3374945 h 3378081"/>
                  <a:gd name="connsiteX10" fmla="*/ 336676 w 2495212"/>
                  <a:gd name="connsiteY10" fmla="*/ 1331224 h 3378081"/>
                  <a:gd name="connsiteX11" fmla="*/ 301059 w 2495212"/>
                  <a:gd name="connsiteY11" fmla="*/ 1080120 h 3378081"/>
                  <a:gd name="connsiteX12" fmla="*/ 301058 w 2495212"/>
                  <a:gd name="connsiteY12" fmla="*/ 1080120 h 3378081"/>
                  <a:gd name="connsiteX13" fmla="*/ 0 w 2495212"/>
                  <a:gd name="connsiteY13" fmla="*/ 1080120 h 3378081"/>
                  <a:gd name="connsiteX14" fmla="*/ 297494 w 2495212"/>
                  <a:gd name="connsiteY14" fmla="*/ 610392 h 337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212" h="3378081">
                    <a:moveTo>
                      <a:pt x="684076" y="0"/>
                    </a:moveTo>
                    <a:lnTo>
                      <a:pt x="1065709" y="602578"/>
                    </a:lnTo>
                    <a:lnTo>
                      <a:pt x="1368152" y="1080120"/>
                    </a:lnTo>
                    <a:lnTo>
                      <a:pt x="1073761" y="1080120"/>
                    </a:lnTo>
                    <a:lnTo>
                      <a:pt x="1087041" y="1176862"/>
                    </a:lnTo>
                    <a:cubicBezTo>
                      <a:pt x="1217187" y="1883938"/>
                      <a:pt x="1718126" y="2440853"/>
                      <a:pt x="2354132" y="2585541"/>
                    </a:cubicBezTo>
                    <a:lnTo>
                      <a:pt x="2467110" y="2604711"/>
                    </a:lnTo>
                    <a:lnTo>
                      <a:pt x="1620182" y="2985085"/>
                    </a:lnTo>
                    <a:lnTo>
                      <a:pt x="2495212" y="3378081"/>
                    </a:lnTo>
                    <a:lnTo>
                      <a:pt x="2437499" y="3374945"/>
                    </a:lnTo>
                    <a:cubicBezTo>
                      <a:pt x="1391152" y="3260608"/>
                      <a:pt x="543985" y="2421312"/>
                      <a:pt x="336676" y="1331224"/>
                    </a:cubicBezTo>
                    <a:lnTo>
                      <a:pt x="301059" y="1080120"/>
                    </a:lnTo>
                    <a:lnTo>
                      <a:pt x="301058" y="1080120"/>
                    </a:lnTo>
                    <a:lnTo>
                      <a:pt x="0" y="1080120"/>
                    </a:lnTo>
                    <a:lnTo>
                      <a:pt x="297494" y="610392"/>
                    </a:lnTo>
                    <a:close/>
                  </a:path>
                </a:pathLst>
              </a:custGeom>
              <a:solidFill>
                <a:schemeClr val="tx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6" name="TextBox 15">
                <a:extLst>
                  <a:ext uri="{FF2B5EF4-FFF2-40B4-BE49-F238E27FC236}">
                    <a16:creationId xmlns="" xmlns:a16="http://schemas.microsoft.com/office/drawing/2014/main" id="{5D78157B-F8D3-4F3D-84B7-A89402CFA098}"/>
                  </a:ext>
                </a:extLst>
              </p:cNvPr>
              <p:cNvSpPr txBox="1"/>
              <p:nvPr/>
            </p:nvSpPr>
            <p:spPr>
              <a:xfrm rot="3403591">
                <a:off x="3807030" y="4634294"/>
                <a:ext cx="1935111" cy="355693"/>
              </a:xfrm>
              <a:prstGeom prst="rect">
                <a:avLst/>
              </a:prstGeom>
              <a:solidFill>
                <a:schemeClr val="tx1"/>
              </a:solidFill>
            </p:spPr>
            <p:txBody>
              <a:bodyPr spcFirstLastPara="1" wrap="square" numCol="1" rtlCol="0">
                <a:prstTxWarp prst="textArchDown">
                  <a:avLst/>
                </a:prstTxWarp>
                <a:spAutoFit/>
              </a:bodyPr>
              <a:lstStyle>
                <a:defPPr>
                  <a:defRPr lang="en-US"/>
                </a:defPPr>
                <a:lvl1pPr algn="ctr">
                  <a:defRPr sz="4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mj-lt"/>
                    <a:ea typeface="+mn-ea"/>
                    <a:cs typeface="+mn-cs"/>
                  </a:rPr>
                  <a:t>Act</a:t>
                </a:r>
              </a:p>
            </p:txBody>
          </p:sp>
          <p:sp>
            <p:nvSpPr>
              <p:cNvPr id="17" name="TextBox 16">
                <a:extLst>
                  <a:ext uri="{FF2B5EF4-FFF2-40B4-BE49-F238E27FC236}">
                    <a16:creationId xmlns="" xmlns:a16="http://schemas.microsoft.com/office/drawing/2014/main" id="{179CF27D-23CD-4FD7-9B23-2E820F048C4C}"/>
                  </a:ext>
                </a:extLst>
              </p:cNvPr>
              <p:cNvSpPr txBox="1"/>
              <p:nvPr/>
            </p:nvSpPr>
            <p:spPr>
              <a:xfrm rot="19064408">
                <a:off x="4428322" y="1946600"/>
                <a:ext cx="1811299" cy="958802"/>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mj-lt"/>
                    <a:ea typeface="+mn-ea"/>
                    <a:cs typeface="+mn-cs"/>
                  </a:rPr>
                  <a:t>Learn</a:t>
                </a:r>
              </a:p>
            </p:txBody>
          </p:sp>
          <p:sp>
            <p:nvSpPr>
              <p:cNvPr id="12" name="Freeform 73">
                <a:extLst>
                  <a:ext uri="{FF2B5EF4-FFF2-40B4-BE49-F238E27FC236}">
                    <a16:creationId xmlns="" xmlns:a16="http://schemas.microsoft.com/office/drawing/2014/main" id="{6616DD70-7D06-46D6-A4FF-33354C0A8AAE}"/>
                  </a:ext>
                </a:extLst>
              </p:cNvPr>
              <p:cNvSpPr/>
              <p:nvPr/>
            </p:nvSpPr>
            <p:spPr bwMode="ltGray">
              <a:xfrm>
                <a:off x="5231906" y="3898419"/>
                <a:ext cx="3447117" cy="2551670"/>
              </a:xfrm>
              <a:custGeom>
                <a:avLst/>
                <a:gdLst>
                  <a:gd name="connsiteX0" fmla="*/ 3447116 w 3447116"/>
                  <a:gd name="connsiteY0" fmla="*/ 0 h 2551671"/>
                  <a:gd name="connsiteX1" fmla="*/ 3444021 w 3447116"/>
                  <a:gd name="connsiteY1" fmla="*/ 65951 h 2551671"/>
                  <a:gd name="connsiteX2" fmla="*/ 1306916 w 3447116"/>
                  <a:gd name="connsiteY2" fmla="*/ 2365467 h 2551671"/>
                  <a:gd name="connsiteX3" fmla="*/ 1282643 w 3447116"/>
                  <a:gd name="connsiteY3" fmla="*/ 2366786 h 2551671"/>
                  <a:gd name="connsiteX4" fmla="*/ 1282643 w 3447116"/>
                  <a:gd name="connsiteY4" fmla="*/ 2551671 h 2551671"/>
                  <a:gd name="connsiteX5" fmla="*/ 875030 w 3447116"/>
                  <a:gd name="connsiteY5" fmla="*/ 2368603 h 2551671"/>
                  <a:gd name="connsiteX6" fmla="*/ 0 w 3447116"/>
                  <a:gd name="connsiteY6" fmla="*/ 1975607 h 2551671"/>
                  <a:gd name="connsiteX7" fmla="*/ 846928 w 3447116"/>
                  <a:gd name="connsiteY7" fmla="*/ 1595233 h 2551671"/>
                  <a:gd name="connsiteX8" fmla="*/ 1282643 w 3447116"/>
                  <a:gd name="connsiteY8" fmla="*/ 1399543 h 2551671"/>
                  <a:gd name="connsiteX9" fmla="*/ 1282643 w 3447116"/>
                  <a:gd name="connsiteY9" fmla="*/ 1594327 h 2551671"/>
                  <a:gd name="connsiteX10" fmla="*/ 1390283 w 3447116"/>
                  <a:gd name="connsiteY10" fmla="*/ 1576063 h 2551671"/>
                  <a:gd name="connsiteX11" fmla="*/ 2657374 w 3447116"/>
                  <a:gd name="connsiteY11" fmla="*/ 167384 h 2551671"/>
                  <a:gd name="connsiteX12" fmla="*/ 2679142 w 3447116"/>
                  <a:gd name="connsiteY12" fmla="*/ 8814 h 2551671"/>
                  <a:gd name="connsiteX13" fmla="*/ 3060338 w 3447116"/>
                  <a:gd name="connsiteY13" fmla="*/ 610702 h 255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7116" h="2551671">
                    <a:moveTo>
                      <a:pt x="3447116" y="0"/>
                    </a:moveTo>
                    <a:lnTo>
                      <a:pt x="3444021" y="65951"/>
                    </a:lnTo>
                    <a:cubicBezTo>
                      <a:pt x="3329584" y="1278421"/>
                      <a:pt x="2433751" y="2242335"/>
                      <a:pt x="1306916" y="2365467"/>
                    </a:cubicBezTo>
                    <a:lnTo>
                      <a:pt x="1282643" y="2366786"/>
                    </a:lnTo>
                    <a:lnTo>
                      <a:pt x="1282643" y="2551671"/>
                    </a:lnTo>
                    <a:lnTo>
                      <a:pt x="875030" y="2368603"/>
                    </a:lnTo>
                    <a:lnTo>
                      <a:pt x="0" y="1975607"/>
                    </a:lnTo>
                    <a:lnTo>
                      <a:pt x="846928" y="1595233"/>
                    </a:lnTo>
                    <a:lnTo>
                      <a:pt x="1282643" y="1399543"/>
                    </a:lnTo>
                    <a:lnTo>
                      <a:pt x="1282643" y="1594327"/>
                    </a:lnTo>
                    <a:lnTo>
                      <a:pt x="1390283" y="1576063"/>
                    </a:lnTo>
                    <a:cubicBezTo>
                      <a:pt x="2026289" y="1431375"/>
                      <a:pt x="2527228" y="874460"/>
                      <a:pt x="2657374" y="167384"/>
                    </a:cubicBezTo>
                    <a:lnTo>
                      <a:pt x="2679142" y="8814"/>
                    </a:lnTo>
                    <a:lnTo>
                      <a:pt x="3060338" y="610702"/>
                    </a:lnTo>
                    <a:close/>
                  </a:path>
                </a:pathLst>
              </a:cu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1" name="Freeform 76">
                <a:extLst>
                  <a:ext uri="{FF2B5EF4-FFF2-40B4-BE49-F238E27FC236}">
                    <a16:creationId xmlns="" xmlns:a16="http://schemas.microsoft.com/office/drawing/2014/main" id="{9E0712C8-82B1-498C-935B-C97FEAF022F7}"/>
                  </a:ext>
                </a:extLst>
              </p:cNvPr>
              <p:cNvSpPr/>
              <p:nvPr/>
            </p:nvSpPr>
            <p:spPr bwMode="ltGray">
              <a:xfrm>
                <a:off x="6506710" y="1136300"/>
                <a:ext cx="2469610" cy="3372820"/>
              </a:xfrm>
              <a:custGeom>
                <a:avLst/>
                <a:gdLst>
                  <a:gd name="connsiteX0" fmla="*/ 2168003 w 2469610"/>
                  <a:gd name="connsiteY0" fmla="*/ 2292700 h 3372820"/>
                  <a:gd name="connsiteX1" fmla="*/ 2469610 w 2469610"/>
                  <a:gd name="connsiteY1" fmla="*/ 2292700 h 3372820"/>
                  <a:gd name="connsiteX2" fmla="*/ 2172312 w 2469610"/>
                  <a:gd name="connsiteY2" fmla="*/ 2762118 h 3372820"/>
                  <a:gd name="connsiteX3" fmla="*/ 2181578 w 2469610"/>
                  <a:gd name="connsiteY3" fmla="*/ 2564665 h 3372820"/>
                  <a:gd name="connsiteX4" fmla="*/ 2169217 w 2469610"/>
                  <a:gd name="connsiteY4" fmla="*/ 2301261 h 3372820"/>
                  <a:gd name="connsiteX5" fmla="*/ 0 w 2469610"/>
                  <a:gd name="connsiteY5" fmla="*/ 0 h 3372820"/>
                  <a:gd name="connsiteX6" fmla="*/ 32112 w 2469610"/>
                  <a:gd name="connsiteY6" fmla="*/ 1745 h 3372820"/>
                  <a:gd name="connsiteX7" fmla="*/ 2132935 w 2469610"/>
                  <a:gd name="connsiteY7" fmla="*/ 2045466 h 3372820"/>
                  <a:gd name="connsiteX8" fmla="*/ 2168003 w 2469610"/>
                  <a:gd name="connsiteY8" fmla="*/ 2292700 h 3372820"/>
                  <a:gd name="connsiteX9" fmla="*/ 2168002 w 2469610"/>
                  <a:gd name="connsiteY9" fmla="*/ 2292700 h 3372820"/>
                  <a:gd name="connsiteX10" fmla="*/ 2169216 w 2469610"/>
                  <a:gd name="connsiteY10" fmla="*/ 2301261 h 3372820"/>
                  <a:gd name="connsiteX11" fmla="*/ 2181577 w 2469610"/>
                  <a:gd name="connsiteY11" fmla="*/ 2564665 h 3372820"/>
                  <a:gd name="connsiteX12" fmla="*/ 2172311 w 2469610"/>
                  <a:gd name="connsiteY12" fmla="*/ 2762118 h 3372820"/>
                  <a:gd name="connsiteX13" fmla="*/ 1785533 w 2469610"/>
                  <a:gd name="connsiteY13" fmla="*/ 3372820 h 3372820"/>
                  <a:gd name="connsiteX14" fmla="*/ 1404337 w 2469610"/>
                  <a:gd name="connsiteY14" fmla="*/ 2770932 h 3372820"/>
                  <a:gd name="connsiteX15" fmla="*/ 1101457 w 2469610"/>
                  <a:gd name="connsiteY15" fmla="*/ 2292700 h 3372820"/>
                  <a:gd name="connsiteX16" fmla="*/ 1395319 w 2469610"/>
                  <a:gd name="connsiteY16" fmla="*/ 2292700 h 3372820"/>
                  <a:gd name="connsiteX17" fmla="*/ 1395320 w 2469610"/>
                  <a:gd name="connsiteY17" fmla="*/ 2292700 h 3372820"/>
                  <a:gd name="connsiteX18" fmla="*/ 1382570 w 2469610"/>
                  <a:gd name="connsiteY18" fmla="*/ 2199828 h 3372820"/>
                  <a:gd name="connsiteX19" fmla="*/ 115479 w 2469610"/>
                  <a:gd name="connsiteY19" fmla="*/ 791149 h 3372820"/>
                  <a:gd name="connsiteX20" fmla="*/ 18835 w 2469610"/>
                  <a:gd name="connsiteY20" fmla="*/ 774751 h 3372820"/>
                  <a:gd name="connsiteX21" fmla="*/ 871933 w 2469610"/>
                  <a:gd name="connsiteY21" fmla="*/ 391605 h 337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69610" h="3372820">
                    <a:moveTo>
                      <a:pt x="2168003" y="2292700"/>
                    </a:moveTo>
                    <a:lnTo>
                      <a:pt x="2469610" y="2292700"/>
                    </a:lnTo>
                    <a:lnTo>
                      <a:pt x="2172312" y="2762118"/>
                    </a:lnTo>
                    <a:lnTo>
                      <a:pt x="2181578" y="2564665"/>
                    </a:lnTo>
                    <a:cubicBezTo>
                      <a:pt x="2181578" y="2475740"/>
                      <a:pt x="2177391" y="2387866"/>
                      <a:pt x="2169217" y="2301261"/>
                    </a:cubicBezTo>
                    <a:close/>
                    <a:moveTo>
                      <a:pt x="0" y="0"/>
                    </a:moveTo>
                    <a:lnTo>
                      <a:pt x="32112" y="1745"/>
                    </a:lnTo>
                    <a:cubicBezTo>
                      <a:pt x="1078459" y="116083"/>
                      <a:pt x="1925626" y="955379"/>
                      <a:pt x="2132935" y="2045466"/>
                    </a:cubicBezTo>
                    <a:lnTo>
                      <a:pt x="2168003" y="2292700"/>
                    </a:lnTo>
                    <a:lnTo>
                      <a:pt x="2168002" y="2292700"/>
                    </a:lnTo>
                    <a:lnTo>
                      <a:pt x="2169216" y="2301261"/>
                    </a:lnTo>
                    <a:cubicBezTo>
                      <a:pt x="2177390" y="2387866"/>
                      <a:pt x="2181577" y="2475740"/>
                      <a:pt x="2181577" y="2564665"/>
                    </a:cubicBezTo>
                    <a:lnTo>
                      <a:pt x="2172311" y="2762118"/>
                    </a:lnTo>
                    <a:lnTo>
                      <a:pt x="1785533" y="3372820"/>
                    </a:lnTo>
                    <a:lnTo>
                      <a:pt x="1404337" y="2770932"/>
                    </a:lnTo>
                    <a:lnTo>
                      <a:pt x="1101457" y="2292700"/>
                    </a:lnTo>
                    <a:lnTo>
                      <a:pt x="1395319" y="2292700"/>
                    </a:lnTo>
                    <a:lnTo>
                      <a:pt x="1395320" y="2292700"/>
                    </a:lnTo>
                    <a:lnTo>
                      <a:pt x="1382570" y="2199828"/>
                    </a:lnTo>
                    <a:cubicBezTo>
                      <a:pt x="1252424" y="1492753"/>
                      <a:pt x="751485" y="935837"/>
                      <a:pt x="115479" y="791149"/>
                    </a:cubicBezTo>
                    <a:lnTo>
                      <a:pt x="18835" y="774751"/>
                    </a:lnTo>
                    <a:lnTo>
                      <a:pt x="871933" y="391605"/>
                    </a:lnTo>
                    <a:close/>
                  </a:path>
                </a:pathLst>
              </a:custGeom>
              <a:solidFill>
                <a:schemeClr val="tx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4" name="TextBox 13">
                <a:extLst>
                  <a:ext uri="{FF2B5EF4-FFF2-40B4-BE49-F238E27FC236}">
                    <a16:creationId xmlns="" xmlns:a16="http://schemas.microsoft.com/office/drawing/2014/main" id="{92B22DB9-0013-478B-947A-C93B858B1C52}"/>
                  </a:ext>
                </a:extLst>
              </p:cNvPr>
              <p:cNvSpPr txBox="1"/>
              <p:nvPr/>
            </p:nvSpPr>
            <p:spPr>
              <a:xfrm rot="3107189">
                <a:off x="6425424" y="2210182"/>
                <a:ext cx="1935111" cy="10050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mj-lt"/>
                    <a:ea typeface="+mn-ea"/>
                    <a:cs typeface="+mn-cs"/>
                  </a:rPr>
                  <a:t>Sense</a:t>
                </a:r>
              </a:p>
            </p:txBody>
          </p:sp>
          <p:sp>
            <p:nvSpPr>
              <p:cNvPr id="15" name="TextBox 14">
                <a:extLst>
                  <a:ext uri="{FF2B5EF4-FFF2-40B4-BE49-F238E27FC236}">
                    <a16:creationId xmlns="" xmlns:a16="http://schemas.microsoft.com/office/drawing/2014/main" id="{8A8EEEE5-6A75-4A2C-A97C-7EACC5A002B3}"/>
                  </a:ext>
                </a:extLst>
              </p:cNvPr>
              <p:cNvSpPr txBox="1"/>
              <p:nvPr/>
            </p:nvSpPr>
            <p:spPr>
              <a:xfrm rot="19268525">
                <a:off x="6044392" y="4604483"/>
                <a:ext cx="2436291" cy="973136"/>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mj-lt"/>
                    <a:ea typeface="+mn-ea"/>
                    <a:cs typeface="+mn-cs"/>
                  </a:rPr>
                  <a:t>Think</a:t>
                </a:r>
              </a:p>
            </p:txBody>
          </p:sp>
        </p:grpSp>
        <p:sp>
          <p:nvSpPr>
            <p:cNvPr id="20" name="Freeform: Shape 19">
              <a:extLst>
                <a:ext uri="{FF2B5EF4-FFF2-40B4-BE49-F238E27FC236}">
                  <a16:creationId xmlns="" xmlns:a16="http://schemas.microsoft.com/office/drawing/2014/main" id="{ACA1DBC3-EE77-46E0-B22B-9444B1F1F045}"/>
                </a:ext>
              </a:extLst>
            </p:cNvPr>
            <p:cNvSpPr/>
            <p:nvPr/>
          </p:nvSpPr>
          <p:spPr bwMode="ltGray">
            <a:xfrm>
              <a:off x="5542340" y="372105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err="1"/>
            </a:p>
          </p:txBody>
        </p:sp>
        <p:sp>
          <p:nvSpPr>
            <p:cNvPr id="22" name="Freeform: Shape 21">
              <a:extLst>
                <a:ext uri="{FF2B5EF4-FFF2-40B4-BE49-F238E27FC236}">
                  <a16:creationId xmlns="" xmlns:a16="http://schemas.microsoft.com/office/drawing/2014/main" id="{AC59BC67-C122-4D4D-9EE6-4415AE3E9154}"/>
                </a:ext>
              </a:extLst>
            </p:cNvPr>
            <p:cNvSpPr/>
            <p:nvPr/>
          </p:nvSpPr>
          <p:spPr bwMode="ltGray">
            <a:xfrm>
              <a:off x="5511371" y="3331498"/>
              <a:ext cx="156475" cy="414006"/>
            </a:xfrm>
            <a:custGeom>
              <a:avLst/>
              <a:gdLst>
                <a:gd name="connsiteX0" fmla="*/ 22819 w 156475"/>
                <a:gd name="connsiteY0" fmla="*/ 414006 h 414006"/>
                <a:gd name="connsiteX1" fmla="*/ 151585 w 156475"/>
                <a:gd name="connsiteY1" fmla="*/ 229822 h 414006"/>
                <a:gd name="connsiteX2" fmla="*/ 156475 w 156475"/>
                <a:gd name="connsiteY2" fmla="*/ 0 h 414006"/>
                <a:gd name="connsiteX3" fmla="*/ 0 w 156475"/>
                <a:gd name="connsiteY3" fmla="*/ 4890 h 414006"/>
                <a:gd name="connsiteX4" fmla="*/ 22819 w 156475"/>
                <a:gd name="connsiteY4" fmla="*/ 414006 h 414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75" h="414006">
                  <a:moveTo>
                    <a:pt x="22819" y="414006"/>
                  </a:moveTo>
                  <a:lnTo>
                    <a:pt x="151585" y="229822"/>
                  </a:lnTo>
                  <a:lnTo>
                    <a:pt x="156475" y="0"/>
                  </a:lnTo>
                  <a:lnTo>
                    <a:pt x="0" y="4890"/>
                  </a:lnTo>
                  <a:lnTo>
                    <a:pt x="22819" y="414006"/>
                  </a:lnTo>
                  <a:close/>
                </a:path>
              </a:pathLst>
            </a:cu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err="1"/>
            </a:p>
          </p:txBody>
        </p:sp>
        <p:sp>
          <p:nvSpPr>
            <p:cNvPr id="23" name="Freeform: Shape 22">
              <a:extLst>
                <a:ext uri="{FF2B5EF4-FFF2-40B4-BE49-F238E27FC236}">
                  <a16:creationId xmlns="" xmlns:a16="http://schemas.microsoft.com/office/drawing/2014/main" id="{FBCB71BE-6D94-469B-AF2E-3D8A85E64890}"/>
                </a:ext>
              </a:extLst>
            </p:cNvPr>
            <p:cNvSpPr/>
            <p:nvPr/>
          </p:nvSpPr>
          <p:spPr bwMode="ltGray">
            <a:xfrm>
              <a:off x="3196185" y="1268845"/>
              <a:ext cx="494165" cy="725684"/>
            </a:xfrm>
            <a:custGeom>
              <a:avLst/>
              <a:gdLst>
                <a:gd name="connsiteX0" fmla="*/ 91440 w 494165"/>
                <a:gd name="connsiteY0" fmla="*/ 0 h 725684"/>
                <a:gd name="connsiteX1" fmla="*/ 95331 w 494165"/>
                <a:gd name="connsiteY1" fmla="*/ 114787 h 725684"/>
                <a:gd name="connsiteX2" fmla="*/ 0 w 494165"/>
                <a:gd name="connsiteY2" fmla="*/ 116732 h 725684"/>
                <a:gd name="connsiteX3" fmla="*/ 5836 w 494165"/>
                <a:gd name="connsiteY3" fmla="*/ 725684 h 725684"/>
                <a:gd name="connsiteX4" fmla="*/ 136187 w 494165"/>
                <a:gd name="connsiteY4" fmla="*/ 702337 h 725684"/>
                <a:gd name="connsiteX5" fmla="*/ 494165 w 494165"/>
                <a:gd name="connsiteY5" fmla="*/ 645917 h 725684"/>
                <a:gd name="connsiteX6" fmla="*/ 274320 w 494165"/>
                <a:gd name="connsiteY6" fmla="*/ 50584 h 725684"/>
                <a:gd name="connsiteX7" fmla="*/ 91440 w 494165"/>
                <a:gd name="connsiteY7" fmla="*/ 0 h 72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165" h="725684">
                  <a:moveTo>
                    <a:pt x="91440" y="0"/>
                  </a:moveTo>
                  <a:lnTo>
                    <a:pt x="95331" y="114787"/>
                  </a:lnTo>
                  <a:lnTo>
                    <a:pt x="0" y="116732"/>
                  </a:lnTo>
                  <a:cubicBezTo>
                    <a:pt x="1945" y="319716"/>
                    <a:pt x="3891" y="522700"/>
                    <a:pt x="5836" y="725684"/>
                  </a:cubicBezTo>
                  <a:lnTo>
                    <a:pt x="136187" y="702337"/>
                  </a:lnTo>
                  <a:lnTo>
                    <a:pt x="494165" y="645917"/>
                  </a:lnTo>
                  <a:lnTo>
                    <a:pt x="274320" y="50584"/>
                  </a:lnTo>
                  <a:lnTo>
                    <a:pt x="91440" y="0"/>
                  </a:lnTo>
                  <a:close/>
                </a:path>
              </a:pathLst>
            </a:cu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err="1"/>
            </a:p>
          </p:txBody>
        </p:sp>
        <p:sp>
          <p:nvSpPr>
            <p:cNvPr id="28" name="Freeform: Shape 27">
              <a:extLst>
                <a:ext uri="{FF2B5EF4-FFF2-40B4-BE49-F238E27FC236}">
                  <a16:creationId xmlns="" xmlns:a16="http://schemas.microsoft.com/office/drawing/2014/main" id="{897D7238-A9DD-4556-902C-4445213378C6}"/>
                </a:ext>
              </a:extLst>
            </p:cNvPr>
            <p:cNvSpPr/>
            <p:nvPr/>
          </p:nvSpPr>
          <p:spPr bwMode="ltGray">
            <a:xfrm>
              <a:off x="3486070" y="1301921"/>
              <a:ext cx="935801" cy="782104"/>
            </a:xfrm>
            <a:custGeom>
              <a:avLst/>
              <a:gdLst>
                <a:gd name="connsiteX0" fmla="*/ 0 w 935801"/>
                <a:gd name="connsiteY0" fmla="*/ 782104 h 782104"/>
                <a:gd name="connsiteX1" fmla="*/ 935801 w 935801"/>
                <a:gd name="connsiteY1" fmla="*/ 383270 h 782104"/>
                <a:gd name="connsiteX2" fmla="*/ 0 w 935801"/>
                <a:gd name="connsiteY2" fmla="*/ 0 h 782104"/>
                <a:gd name="connsiteX3" fmla="*/ 3891 w 935801"/>
                <a:gd name="connsiteY3" fmla="*/ 0 h 782104"/>
              </a:gdLst>
              <a:ahLst/>
              <a:cxnLst>
                <a:cxn ang="0">
                  <a:pos x="connsiteX0" y="connsiteY0"/>
                </a:cxn>
                <a:cxn ang="0">
                  <a:pos x="connsiteX1" y="connsiteY1"/>
                </a:cxn>
                <a:cxn ang="0">
                  <a:pos x="connsiteX2" y="connsiteY2"/>
                </a:cxn>
                <a:cxn ang="0">
                  <a:pos x="connsiteX3" y="connsiteY3"/>
                </a:cxn>
              </a:cxnLst>
              <a:rect l="l" t="t" r="r" b="b"/>
              <a:pathLst>
                <a:path w="935801" h="782104">
                  <a:moveTo>
                    <a:pt x="0" y="782104"/>
                  </a:moveTo>
                  <a:lnTo>
                    <a:pt x="935801" y="383270"/>
                  </a:lnTo>
                  <a:lnTo>
                    <a:pt x="0" y="0"/>
                  </a:lnTo>
                  <a:lnTo>
                    <a:pt x="3891"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7" name="Arrow: Right 6">
            <a:extLst>
              <a:ext uri="{FF2B5EF4-FFF2-40B4-BE49-F238E27FC236}">
                <a16:creationId xmlns="" xmlns:a16="http://schemas.microsoft.com/office/drawing/2014/main" id="{4993BC89-3CC0-4D38-ADF0-C47DC95B9098}"/>
              </a:ext>
            </a:extLst>
          </p:cNvPr>
          <p:cNvSpPr/>
          <p:nvPr/>
        </p:nvSpPr>
        <p:spPr bwMode="ltGray">
          <a:xfrm>
            <a:off x="5782538" y="3204664"/>
            <a:ext cx="626925" cy="753473"/>
          </a:xfrm>
          <a:prstGeom prst="right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nvGrpSpPr>
          <p:cNvPr id="24" name="Group 23">
            <a:extLst>
              <a:ext uri="{FF2B5EF4-FFF2-40B4-BE49-F238E27FC236}">
                <a16:creationId xmlns="" xmlns:a16="http://schemas.microsoft.com/office/drawing/2014/main" id="{765F5D18-C1D6-4F66-BD35-F8CE4F93DCBB}"/>
              </a:ext>
            </a:extLst>
          </p:cNvPr>
          <p:cNvGrpSpPr/>
          <p:nvPr/>
        </p:nvGrpSpPr>
        <p:grpSpPr>
          <a:xfrm>
            <a:off x="6553200" y="1486806"/>
            <a:ext cx="4296556" cy="4189188"/>
            <a:chOff x="3143673" y="380811"/>
            <a:chExt cx="5857884" cy="5711494"/>
          </a:xfrm>
        </p:grpSpPr>
        <p:sp>
          <p:nvSpPr>
            <p:cNvPr id="42" name="Freeform: Shape 23">
              <a:extLst>
                <a:ext uri="{FF2B5EF4-FFF2-40B4-BE49-F238E27FC236}">
                  <a16:creationId xmlns="" xmlns:a16="http://schemas.microsoft.com/office/drawing/2014/main" id="{B9196391-0985-4BCC-B51C-40A2AC9734AA}"/>
                </a:ext>
              </a:extLst>
            </p:cNvPr>
            <p:cNvSpPr/>
            <p:nvPr/>
          </p:nvSpPr>
          <p:spPr bwMode="ltGray">
            <a:xfrm>
              <a:off x="3765551" y="3470274"/>
              <a:ext cx="425450" cy="1295870"/>
            </a:xfrm>
            <a:custGeom>
              <a:avLst/>
              <a:gdLst>
                <a:gd name="connsiteX0" fmla="*/ 0 w 425450"/>
                <a:gd name="connsiteY0" fmla="*/ 0 h 1295870"/>
                <a:gd name="connsiteX1" fmla="*/ 6350 w 425450"/>
                <a:gd name="connsiteY1" fmla="*/ 212725 h 1295870"/>
                <a:gd name="connsiteX2" fmla="*/ 38100 w 425450"/>
                <a:gd name="connsiteY2" fmla="*/ 393700 h 1295870"/>
                <a:gd name="connsiteX3" fmla="*/ 79375 w 425450"/>
                <a:gd name="connsiteY3" fmla="*/ 571500 h 1295870"/>
                <a:gd name="connsiteX4" fmla="*/ 130175 w 425450"/>
                <a:gd name="connsiteY4" fmla="*/ 755650 h 1295870"/>
                <a:gd name="connsiteX5" fmla="*/ 206375 w 425450"/>
                <a:gd name="connsiteY5" fmla="*/ 930275 h 1295870"/>
                <a:gd name="connsiteX6" fmla="*/ 285750 w 425450"/>
                <a:gd name="connsiteY6" fmla="*/ 1085850 h 1295870"/>
                <a:gd name="connsiteX7" fmla="*/ 384175 w 425450"/>
                <a:gd name="connsiteY7" fmla="*/ 1250950 h 1295870"/>
                <a:gd name="connsiteX8" fmla="*/ 425450 w 425450"/>
                <a:gd name="connsiteY8" fmla="*/ 1295400 h 12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50" h="1295870">
                  <a:moveTo>
                    <a:pt x="0" y="0"/>
                  </a:moveTo>
                  <a:cubicBezTo>
                    <a:pt x="0" y="73554"/>
                    <a:pt x="0" y="147108"/>
                    <a:pt x="6350" y="212725"/>
                  </a:cubicBezTo>
                  <a:cubicBezTo>
                    <a:pt x="12700" y="278342"/>
                    <a:pt x="25929" y="333904"/>
                    <a:pt x="38100" y="393700"/>
                  </a:cubicBezTo>
                  <a:cubicBezTo>
                    <a:pt x="50271" y="453496"/>
                    <a:pt x="64029" y="511175"/>
                    <a:pt x="79375" y="571500"/>
                  </a:cubicBezTo>
                  <a:cubicBezTo>
                    <a:pt x="94721" y="631825"/>
                    <a:pt x="109008" y="695854"/>
                    <a:pt x="130175" y="755650"/>
                  </a:cubicBezTo>
                  <a:cubicBezTo>
                    <a:pt x="151342" y="815446"/>
                    <a:pt x="180446" y="875242"/>
                    <a:pt x="206375" y="930275"/>
                  </a:cubicBezTo>
                  <a:cubicBezTo>
                    <a:pt x="232304" y="985308"/>
                    <a:pt x="256117" y="1032404"/>
                    <a:pt x="285750" y="1085850"/>
                  </a:cubicBezTo>
                  <a:cubicBezTo>
                    <a:pt x="315383" y="1139296"/>
                    <a:pt x="360892" y="1216025"/>
                    <a:pt x="384175" y="1250950"/>
                  </a:cubicBezTo>
                  <a:cubicBezTo>
                    <a:pt x="407458" y="1285875"/>
                    <a:pt x="419629" y="1298575"/>
                    <a:pt x="425450" y="1295400"/>
                  </a:cubicBezTo>
                </a:path>
              </a:pathLst>
            </a:cu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43" name="Freeform: Shape 24">
              <a:extLst>
                <a:ext uri="{FF2B5EF4-FFF2-40B4-BE49-F238E27FC236}">
                  <a16:creationId xmlns="" xmlns:a16="http://schemas.microsoft.com/office/drawing/2014/main" id="{30DE2766-F705-43E6-8977-28B84E8EA626}"/>
                </a:ext>
              </a:extLst>
            </p:cNvPr>
            <p:cNvSpPr/>
            <p:nvPr/>
          </p:nvSpPr>
          <p:spPr bwMode="ltGray">
            <a:xfrm rot="17290324">
              <a:off x="5879953" y="5017892"/>
              <a:ext cx="425450" cy="1295870"/>
            </a:xfrm>
            <a:custGeom>
              <a:avLst/>
              <a:gdLst>
                <a:gd name="connsiteX0" fmla="*/ 0 w 425450"/>
                <a:gd name="connsiteY0" fmla="*/ 0 h 1295870"/>
                <a:gd name="connsiteX1" fmla="*/ 6350 w 425450"/>
                <a:gd name="connsiteY1" fmla="*/ 212725 h 1295870"/>
                <a:gd name="connsiteX2" fmla="*/ 38100 w 425450"/>
                <a:gd name="connsiteY2" fmla="*/ 393700 h 1295870"/>
                <a:gd name="connsiteX3" fmla="*/ 79375 w 425450"/>
                <a:gd name="connsiteY3" fmla="*/ 571500 h 1295870"/>
                <a:gd name="connsiteX4" fmla="*/ 130175 w 425450"/>
                <a:gd name="connsiteY4" fmla="*/ 755650 h 1295870"/>
                <a:gd name="connsiteX5" fmla="*/ 206375 w 425450"/>
                <a:gd name="connsiteY5" fmla="*/ 930275 h 1295870"/>
                <a:gd name="connsiteX6" fmla="*/ 285750 w 425450"/>
                <a:gd name="connsiteY6" fmla="*/ 1085850 h 1295870"/>
                <a:gd name="connsiteX7" fmla="*/ 384175 w 425450"/>
                <a:gd name="connsiteY7" fmla="*/ 1250950 h 1295870"/>
                <a:gd name="connsiteX8" fmla="*/ 425450 w 425450"/>
                <a:gd name="connsiteY8" fmla="*/ 1295400 h 12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50" h="1295870">
                  <a:moveTo>
                    <a:pt x="0" y="0"/>
                  </a:moveTo>
                  <a:cubicBezTo>
                    <a:pt x="0" y="73554"/>
                    <a:pt x="0" y="147108"/>
                    <a:pt x="6350" y="212725"/>
                  </a:cubicBezTo>
                  <a:cubicBezTo>
                    <a:pt x="12700" y="278342"/>
                    <a:pt x="25929" y="333904"/>
                    <a:pt x="38100" y="393700"/>
                  </a:cubicBezTo>
                  <a:cubicBezTo>
                    <a:pt x="50271" y="453496"/>
                    <a:pt x="64029" y="511175"/>
                    <a:pt x="79375" y="571500"/>
                  </a:cubicBezTo>
                  <a:cubicBezTo>
                    <a:pt x="94721" y="631825"/>
                    <a:pt x="109008" y="695854"/>
                    <a:pt x="130175" y="755650"/>
                  </a:cubicBezTo>
                  <a:cubicBezTo>
                    <a:pt x="151342" y="815446"/>
                    <a:pt x="180446" y="875242"/>
                    <a:pt x="206375" y="930275"/>
                  </a:cubicBezTo>
                  <a:cubicBezTo>
                    <a:pt x="232304" y="985308"/>
                    <a:pt x="256117" y="1032404"/>
                    <a:pt x="285750" y="1085850"/>
                  </a:cubicBezTo>
                  <a:cubicBezTo>
                    <a:pt x="315383" y="1139296"/>
                    <a:pt x="360892" y="1216025"/>
                    <a:pt x="384175" y="1250950"/>
                  </a:cubicBezTo>
                  <a:cubicBezTo>
                    <a:pt x="407458" y="1285875"/>
                    <a:pt x="419629" y="1298575"/>
                    <a:pt x="425450" y="1295400"/>
                  </a:cubicBezTo>
                </a:path>
              </a:pathLst>
            </a:cu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44" name="Freeform: Shape 25">
              <a:extLst>
                <a:ext uri="{FF2B5EF4-FFF2-40B4-BE49-F238E27FC236}">
                  <a16:creationId xmlns="" xmlns:a16="http://schemas.microsoft.com/office/drawing/2014/main" id="{E42D981E-3556-43FB-AADE-E4FDEB56399A}"/>
                </a:ext>
              </a:extLst>
            </p:cNvPr>
            <p:cNvSpPr/>
            <p:nvPr/>
          </p:nvSpPr>
          <p:spPr bwMode="ltGray">
            <a:xfrm rot="12955118">
              <a:off x="8018033" y="3470578"/>
              <a:ext cx="425450" cy="1295870"/>
            </a:xfrm>
            <a:custGeom>
              <a:avLst/>
              <a:gdLst>
                <a:gd name="connsiteX0" fmla="*/ 0 w 425450"/>
                <a:gd name="connsiteY0" fmla="*/ 0 h 1295870"/>
                <a:gd name="connsiteX1" fmla="*/ 6350 w 425450"/>
                <a:gd name="connsiteY1" fmla="*/ 212725 h 1295870"/>
                <a:gd name="connsiteX2" fmla="*/ 38100 w 425450"/>
                <a:gd name="connsiteY2" fmla="*/ 393700 h 1295870"/>
                <a:gd name="connsiteX3" fmla="*/ 79375 w 425450"/>
                <a:gd name="connsiteY3" fmla="*/ 571500 h 1295870"/>
                <a:gd name="connsiteX4" fmla="*/ 130175 w 425450"/>
                <a:gd name="connsiteY4" fmla="*/ 755650 h 1295870"/>
                <a:gd name="connsiteX5" fmla="*/ 206375 w 425450"/>
                <a:gd name="connsiteY5" fmla="*/ 930275 h 1295870"/>
                <a:gd name="connsiteX6" fmla="*/ 285750 w 425450"/>
                <a:gd name="connsiteY6" fmla="*/ 1085850 h 1295870"/>
                <a:gd name="connsiteX7" fmla="*/ 384175 w 425450"/>
                <a:gd name="connsiteY7" fmla="*/ 1250950 h 1295870"/>
                <a:gd name="connsiteX8" fmla="*/ 425450 w 425450"/>
                <a:gd name="connsiteY8" fmla="*/ 1295400 h 12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50" h="1295870">
                  <a:moveTo>
                    <a:pt x="0" y="0"/>
                  </a:moveTo>
                  <a:cubicBezTo>
                    <a:pt x="0" y="73554"/>
                    <a:pt x="0" y="147108"/>
                    <a:pt x="6350" y="212725"/>
                  </a:cubicBezTo>
                  <a:cubicBezTo>
                    <a:pt x="12700" y="278342"/>
                    <a:pt x="25929" y="333904"/>
                    <a:pt x="38100" y="393700"/>
                  </a:cubicBezTo>
                  <a:cubicBezTo>
                    <a:pt x="50271" y="453496"/>
                    <a:pt x="64029" y="511175"/>
                    <a:pt x="79375" y="571500"/>
                  </a:cubicBezTo>
                  <a:cubicBezTo>
                    <a:pt x="94721" y="631825"/>
                    <a:pt x="109008" y="695854"/>
                    <a:pt x="130175" y="755650"/>
                  </a:cubicBezTo>
                  <a:cubicBezTo>
                    <a:pt x="151342" y="815446"/>
                    <a:pt x="180446" y="875242"/>
                    <a:pt x="206375" y="930275"/>
                  </a:cubicBezTo>
                  <a:cubicBezTo>
                    <a:pt x="232304" y="985308"/>
                    <a:pt x="256117" y="1032404"/>
                    <a:pt x="285750" y="1085850"/>
                  </a:cubicBezTo>
                  <a:cubicBezTo>
                    <a:pt x="315383" y="1139296"/>
                    <a:pt x="360892" y="1216025"/>
                    <a:pt x="384175" y="1250950"/>
                  </a:cubicBezTo>
                  <a:cubicBezTo>
                    <a:pt x="407458" y="1285875"/>
                    <a:pt x="419629" y="1298575"/>
                    <a:pt x="425450" y="1295400"/>
                  </a:cubicBezTo>
                </a:path>
              </a:pathLst>
            </a:cu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45" name="Freeform: Shape 26">
              <a:extLst>
                <a:ext uri="{FF2B5EF4-FFF2-40B4-BE49-F238E27FC236}">
                  <a16:creationId xmlns="" xmlns:a16="http://schemas.microsoft.com/office/drawing/2014/main" id="{4458EFAF-2C5A-47E0-BA9F-04BD3CA557AD}"/>
                </a:ext>
              </a:extLst>
            </p:cNvPr>
            <p:cNvSpPr/>
            <p:nvPr/>
          </p:nvSpPr>
          <p:spPr bwMode="ltGray">
            <a:xfrm rot="8631473">
              <a:off x="7195418" y="967573"/>
              <a:ext cx="425450" cy="1295870"/>
            </a:xfrm>
            <a:custGeom>
              <a:avLst/>
              <a:gdLst>
                <a:gd name="connsiteX0" fmla="*/ 0 w 425450"/>
                <a:gd name="connsiteY0" fmla="*/ 0 h 1295870"/>
                <a:gd name="connsiteX1" fmla="*/ 6350 w 425450"/>
                <a:gd name="connsiteY1" fmla="*/ 212725 h 1295870"/>
                <a:gd name="connsiteX2" fmla="*/ 38100 w 425450"/>
                <a:gd name="connsiteY2" fmla="*/ 393700 h 1295870"/>
                <a:gd name="connsiteX3" fmla="*/ 79375 w 425450"/>
                <a:gd name="connsiteY3" fmla="*/ 571500 h 1295870"/>
                <a:gd name="connsiteX4" fmla="*/ 130175 w 425450"/>
                <a:gd name="connsiteY4" fmla="*/ 755650 h 1295870"/>
                <a:gd name="connsiteX5" fmla="*/ 206375 w 425450"/>
                <a:gd name="connsiteY5" fmla="*/ 930275 h 1295870"/>
                <a:gd name="connsiteX6" fmla="*/ 285750 w 425450"/>
                <a:gd name="connsiteY6" fmla="*/ 1085850 h 1295870"/>
                <a:gd name="connsiteX7" fmla="*/ 384175 w 425450"/>
                <a:gd name="connsiteY7" fmla="*/ 1250950 h 1295870"/>
                <a:gd name="connsiteX8" fmla="*/ 425450 w 425450"/>
                <a:gd name="connsiteY8" fmla="*/ 1295400 h 12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50" h="1295870">
                  <a:moveTo>
                    <a:pt x="0" y="0"/>
                  </a:moveTo>
                  <a:cubicBezTo>
                    <a:pt x="0" y="73554"/>
                    <a:pt x="0" y="147108"/>
                    <a:pt x="6350" y="212725"/>
                  </a:cubicBezTo>
                  <a:cubicBezTo>
                    <a:pt x="12700" y="278342"/>
                    <a:pt x="25929" y="333904"/>
                    <a:pt x="38100" y="393700"/>
                  </a:cubicBezTo>
                  <a:cubicBezTo>
                    <a:pt x="50271" y="453496"/>
                    <a:pt x="64029" y="511175"/>
                    <a:pt x="79375" y="571500"/>
                  </a:cubicBezTo>
                  <a:cubicBezTo>
                    <a:pt x="94721" y="631825"/>
                    <a:pt x="109008" y="695854"/>
                    <a:pt x="130175" y="755650"/>
                  </a:cubicBezTo>
                  <a:cubicBezTo>
                    <a:pt x="151342" y="815446"/>
                    <a:pt x="180446" y="875242"/>
                    <a:pt x="206375" y="930275"/>
                  </a:cubicBezTo>
                  <a:cubicBezTo>
                    <a:pt x="232304" y="985308"/>
                    <a:pt x="256117" y="1032404"/>
                    <a:pt x="285750" y="1085850"/>
                  </a:cubicBezTo>
                  <a:cubicBezTo>
                    <a:pt x="315383" y="1139296"/>
                    <a:pt x="360892" y="1216025"/>
                    <a:pt x="384175" y="1250950"/>
                  </a:cubicBezTo>
                  <a:cubicBezTo>
                    <a:pt x="407458" y="1285875"/>
                    <a:pt x="419629" y="1298575"/>
                    <a:pt x="425450" y="1295400"/>
                  </a:cubicBezTo>
                </a:path>
              </a:pathLst>
            </a:cu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46" name="Freeform: Shape 27">
              <a:extLst>
                <a:ext uri="{FF2B5EF4-FFF2-40B4-BE49-F238E27FC236}">
                  <a16:creationId xmlns="" xmlns:a16="http://schemas.microsoft.com/office/drawing/2014/main" id="{75BC2F58-B052-478C-876C-4E7B91015786}"/>
                </a:ext>
              </a:extLst>
            </p:cNvPr>
            <p:cNvSpPr/>
            <p:nvPr/>
          </p:nvSpPr>
          <p:spPr bwMode="ltGray">
            <a:xfrm rot="4346705">
              <a:off x="4570926" y="972970"/>
              <a:ext cx="425450" cy="1295870"/>
            </a:xfrm>
            <a:custGeom>
              <a:avLst/>
              <a:gdLst>
                <a:gd name="connsiteX0" fmla="*/ 0 w 425450"/>
                <a:gd name="connsiteY0" fmla="*/ 0 h 1295870"/>
                <a:gd name="connsiteX1" fmla="*/ 6350 w 425450"/>
                <a:gd name="connsiteY1" fmla="*/ 212725 h 1295870"/>
                <a:gd name="connsiteX2" fmla="*/ 38100 w 425450"/>
                <a:gd name="connsiteY2" fmla="*/ 393700 h 1295870"/>
                <a:gd name="connsiteX3" fmla="*/ 79375 w 425450"/>
                <a:gd name="connsiteY3" fmla="*/ 571500 h 1295870"/>
                <a:gd name="connsiteX4" fmla="*/ 130175 w 425450"/>
                <a:gd name="connsiteY4" fmla="*/ 755650 h 1295870"/>
                <a:gd name="connsiteX5" fmla="*/ 206375 w 425450"/>
                <a:gd name="connsiteY5" fmla="*/ 930275 h 1295870"/>
                <a:gd name="connsiteX6" fmla="*/ 285750 w 425450"/>
                <a:gd name="connsiteY6" fmla="*/ 1085850 h 1295870"/>
                <a:gd name="connsiteX7" fmla="*/ 384175 w 425450"/>
                <a:gd name="connsiteY7" fmla="*/ 1250950 h 1295870"/>
                <a:gd name="connsiteX8" fmla="*/ 425450 w 425450"/>
                <a:gd name="connsiteY8" fmla="*/ 1295400 h 12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50" h="1295870">
                  <a:moveTo>
                    <a:pt x="0" y="0"/>
                  </a:moveTo>
                  <a:cubicBezTo>
                    <a:pt x="0" y="73554"/>
                    <a:pt x="0" y="147108"/>
                    <a:pt x="6350" y="212725"/>
                  </a:cubicBezTo>
                  <a:cubicBezTo>
                    <a:pt x="12700" y="278342"/>
                    <a:pt x="25929" y="333904"/>
                    <a:pt x="38100" y="393700"/>
                  </a:cubicBezTo>
                  <a:cubicBezTo>
                    <a:pt x="50271" y="453496"/>
                    <a:pt x="64029" y="511175"/>
                    <a:pt x="79375" y="571500"/>
                  </a:cubicBezTo>
                  <a:cubicBezTo>
                    <a:pt x="94721" y="631825"/>
                    <a:pt x="109008" y="695854"/>
                    <a:pt x="130175" y="755650"/>
                  </a:cubicBezTo>
                  <a:cubicBezTo>
                    <a:pt x="151342" y="815446"/>
                    <a:pt x="180446" y="875242"/>
                    <a:pt x="206375" y="930275"/>
                  </a:cubicBezTo>
                  <a:cubicBezTo>
                    <a:pt x="232304" y="985308"/>
                    <a:pt x="256117" y="1032404"/>
                    <a:pt x="285750" y="1085850"/>
                  </a:cubicBezTo>
                  <a:cubicBezTo>
                    <a:pt x="315383" y="1139296"/>
                    <a:pt x="360892" y="1216025"/>
                    <a:pt x="384175" y="1250950"/>
                  </a:cubicBezTo>
                  <a:cubicBezTo>
                    <a:pt x="407458" y="1285875"/>
                    <a:pt x="419629" y="1298575"/>
                    <a:pt x="425450" y="1295400"/>
                  </a:cubicBezTo>
                </a:path>
              </a:pathLst>
            </a:cu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grpSp>
          <p:nvGrpSpPr>
            <p:cNvPr id="47" name="Group 46">
              <a:extLst>
                <a:ext uri="{FF2B5EF4-FFF2-40B4-BE49-F238E27FC236}">
                  <a16:creationId xmlns="" xmlns:a16="http://schemas.microsoft.com/office/drawing/2014/main" id="{433C7DC4-3383-4313-977B-6C9DC474C956}"/>
                </a:ext>
              </a:extLst>
            </p:cNvPr>
            <p:cNvGrpSpPr/>
            <p:nvPr/>
          </p:nvGrpSpPr>
          <p:grpSpPr>
            <a:xfrm>
              <a:off x="6875390" y="1186652"/>
              <a:ext cx="1089770" cy="816749"/>
              <a:chOff x="6875388" y="1186652"/>
              <a:chExt cx="1089770" cy="816749"/>
            </a:xfrm>
          </p:grpSpPr>
          <p:sp>
            <p:nvSpPr>
              <p:cNvPr id="90" name="Oval 89">
                <a:extLst>
                  <a:ext uri="{FF2B5EF4-FFF2-40B4-BE49-F238E27FC236}">
                    <a16:creationId xmlns="" xmlns:a16="http://schemas.microsoft.com/office/drawing/2014/main" id="{D2115FE7-C33A-442F-B5E3-B0718C915FA8}"/>
                  </a:ext>
                </a:extLst>
              </p:cNvPr>
              <p:cNvSpPr/>
              <p:nvPr/>
            </p:nvSpPr>
            <p:spPr bwMode="ltGray">
              <a:xfrm>
                <a:off x="7028280" y="125606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91" name="Oval 90">
                <a:extLst>
                  <a:ext uri="{FF2B5EF4-FFF2-40B4-BE49-F238E27FC236}">
                    <a16:creationId xmlns="" xmlns:a16="http://schemas.microsoft.com/office/drawing/2014/main" id="{2B009742-01F8-48A4-AF49-7F4E11B23AA7}"/>
                  </a:ext>
                </a:extLst>
              </p:cNvPr>
              <p:cNvSpPr/>
              <p:nvPr/>
            </p:nvSpPr>
            <p:spPr bwMode="ltGray">
              <a:xfrm>
                <a:off x="7183855" y="133226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92" name="Oval 91">
                <a:extLst>
                  <a:ext uri="{FF2B5EF4-FFF2-40B4-BE49-F238E27FC236}">
                    <a16:creationId xmlns="" xmlns:a16="http://schemas.microsoft.com/office/drawing/2014/main" id="{DBC931E9-848A-42F5-BE15-7015074A280B}"/>
                  </a:ext>
                </a:extLst>
              </p:cNvPr>
              <p:cNvSpPr/>
              <p:nvPr/>
            </p:nvSpPr>
            <p:spPr bwMode="ltGray">
              <a:xfrm>
                <a:off x="7336255" y="142751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93" name="Oval 92">
                <a:extLst>
                  <a:ext uri="{FF2B5EF4-FFF2-40B4-BE49-F238E27FC236}">
                    <a16:creationId xmlns="" xmlns:a16="http://schemas.microsoft.com/office/drawing/2014/main" id="{50FCD113-6EC4-4F2C-A61B-420C121A0B3E}"/>
                  </a:ext>
                </a:extLst>
              </p:cNvPr>
              <p:cNvSpPr/>
              <p:nvPr/>
            </p:nvSpPr>
            <p:spPr bwMode="ltGray">
              <a:xfrm>
                <a:off x="7495005" y="1538635"/>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94" name="Oval 93">
                <a:extLst>
                  <a:ext uri="{FF2B5EF4-FFF2-40B4-BE49-F238E27FC236}">
                    <a16:creationId xmlns="" xmlns:a16="http://schemas.microsoft.com/office/drawing/2014/main" id="{25995F31-37CE-4674-8396-9EBE9D61A86B}"/>
                  </a:ext>
                </a:extLst>
              </p:cNvPr>
              <p:cNvSpPr/>
              <p:nvPr/>
            </p:nvSpPr>
            <p:spPr bwMode="ltGray">
              <a:xfrm>
                <a:off x="7653755" y="1671985"/>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95" name="Oval 94">
                <a:extLst>
                  <a:ext uri="{FF2B5EF4-FFF2-40B4-BE49-F238E27FC236}">
                    <a16:creationId xmlns="" xmlns:a16="http://schemas.microsoft.com/office/drawing/2014/main" id="{9B4CC8B8-3F9C-445E-A313-4DBFFE344582}"/>
                  </a:ext>
                </a:extLst>
              </p:cNvPr>
              <p:cNvSpPr/>
              <p:nvPr/>
            </p:nvSpPr>
            <p:spPr bwMode="ltGray">
              <a:xfrm>
                <a:off x="7793455" y="180851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96" name="Oval 95">
                <a:extLst>
                  <a:ext uri="{FF2B5EF4-FFF2-40B4-BE49-F238E27FC236}">
                    <a16:creationId xmlns="" xmlns:a16="http://schemas.microsoft.com/office/drawing/2014/main" id="{F7DAFE91-A22E-4318-B7A3-7BC3C6AF8506}"/>
                  </a:ext>
                </a:extLst>
              </p:cNvPr>
              <p:cNvSpPr/>
              <p:nvPr/>
            </p:nvSpPr>
            <p:spPr bwMode="ltGray">
              <a:xfrm>
                <a:off x="6875388" y="1186652"/>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97" name="Oval 96">
                <a:extLst>
                  <a:ext uri="{FF2B5EF4-FFF2-40B4-BE49-F238E27FC236}">
                    <a16:creationId xmlns="" xmlns:a16="http://schemas.microsoft.com/office/drawing/2014/main" id="{29094737-6004-4EDA-9572-359D205EFF8C}"/>
                  </a:ext>
                </a:extLst>
              </p:cNvPr>
              <p:cNvSpPr/>
              <p:nvPr/>
            </p:nvSpPr>
            <p:spPr bwMode="ltGray">
              <a:xfrm>
                <a:off x="7893150" y="1931393"/>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grpSp>
        <p:grpSp>
          <p:nvGrpSpPr>
            <p:cNvPr id="48" name="Group 47">
              <a:extLst>
                <a:ext uri="{FF2B5EF4-FFF2-40B4-BE49-F238E27FC236}">
                  <a16:creationId xmlns="" xmlns:a16="http://schemas.microsoft.com/office/drawing/2014/main" id="{6BE5E4B8-E8EF-49B1-BAFE-3DE6574AE47A}"/>
                </a:ext>
              </a:extLst>
            </p:cNvPr>
            <p:cNvGrpSpPr/>
            <p:nvPr/>
          </p:nvGrpSpPr>
          <p:grpSpPr>
            <a:xfrm rot="17326204">
              <a:off x="4186603" y="1229331"/>
              <a:ext cx="1095605" cy="784586"/>
              <a:chOff x="6885605" y="1216713"/>
              <a:chExt cx="1095605" cy="784586"/>
            </a:xfrm>
          </p:grpSpPr>
          <p:sp>
            <p:nvSpPr>
              <p:cNvPr id="82" name="Oval 81">
                <a:extLst>
                  <a:ext uri="{FF2B5EF4-FFF2-40B4-BE49-F238E27FC236}">
                    <a16:creationId xmlns="" xmlns:a16="http://schemas.microsoft.com/office/drawing/2014/main" id="{8256FC97-C9F7-460D-8091-829CA23E2D3E}"/>
                  </a:ext>
                </a:extLst>
              </p:cNvPr>
              <p:cNvSpPr/>
              <p:nvPr/>
            </p:nvSpPr>
            <p:spPr bwMode="ltGray">
              <a:xfrm>
                <a:off x="7035432" y="1277102"/>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83" name="Oval 82">
                <a:extLst>
                  <a:ext uri="{FF2B5EF4-FFF2-40B4-BE49-F238E27FC236}">
                    <a16:creationId xmlns="" xmlns:a16="http://schemas.microsoft.com/office/drawing/2014/main" id="{4490B008-FD16-48B8-A095-C6A8AE2FA519}"/>
                  </a:ext>
                </a:extLst>
              </p:cNvPr>
              <p:cNvSpPr/>
              <p:nvPr/>
            </p:nvSpPr>
            <p:spPr bwMode="ltGray">
              <a:xfrm>
                <a:off x="7180908" y="1343321"/>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84" name="Oval 83">
                <a:extLst>
                  <a:ext uri="{FF2B5EF4-FFF2-40B4-BE49-F238E27FC236}">
                    <a16:creationId xmlns="" xmlns:a16="http://schemas.microsoft.com/office/drawing/2014/main" id="{BFCFFC88-3367-4D43-816E-3037FFA50138}"/>
                  </a:ext>
                </a:extLst>
              </p:cNvPr>
              <p:cNvSpPr/>
              <p:nvPr/>
            </p:nvSpPr>
            <p:spPr bwMode="ltGray">
              <a:xfrm>
                <a:off x="7336255" y="142751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85" name="Oval 84">
                <a:extLst>
                  <a:ext uri="{FF2B5EF4-FFF2-40B4-BE49-F238E27FC236}">
                    <a16:creationId xmlns="" xmlns:a16="http://schemas.microsoft.com/office/drawing/2014/main" id="{36918A90-C99A-4225-84C8-D4C585B86491}"/>
                  </a:ext>
                </a:extLst>
              </p:cNvPr>
              <p:cNvSpPr/>
              <p:nvPr/>
            </p:nvSpPr>
            <p:spPr bwMode="ltGray">
              <a:xfrm>
                <a:off x="7512138" y="154958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86" name="Oval 85">
                <a:extLst>
                  <a:ext uri="{FF2B5EF4-FFF2-40B4-BE49-F238E27FC236}">
                    <a16:creationId xmlns="" xmlns:a16="http://schemas.microsoft.com/office/drawing/2014/main" id="{FC3DC7A3-0D9A-481B-8B86-4562ABE8CF7D}"/>
                  </a:ext>
                </a:extLst>
              </p:cNvPr>
              <p:cNvSpPr/>
              <p:nvPr/>
            </p:nvSpPr>
            <p:spPr bwMode="ltGray">
              <a:xfrm>
                <a:off x="7653755" y="1671985"/>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87" name="Oval 86">
                <a:extLst>
                  <a:ext uri="{FF2B5EF4-FFF2-40B4-BE49-F238E27FC236}">
                    <a16:creationId xmlns="" xmlns:a16="http://schemas.microsoft.com/office/drawing/2014/main" id="{133B717F-4508-498A-9DF8-AF94FA6CE803}"/>
                  </a:ext>
                </a:extLst>
              </p:cNvPr>
              <p:cNvSpPr/>
              <p:nvPr/>
            </p:nvSpPr>
            <p:spPr bwMode="ltGray">
              <a:xfrm>
                <a:off x="7789368" y="1796486"/>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88" name="Oval 87">
                <a:extLst>
                  <a:ext uri="{FF2B5EF4-FFF2-40B4-BE49-F238E27FC236}">
                    <a16:creationId xmlns="" xmlns:a16="http://schemas.microsoft.com/office/drawing/2014/main" id="{819A80D1-377D-4366-A65F-3231CD31E005}"/>
                  </a:ext>
                </a:extLst>
              </p:cNvPr>
              <p:cNvSpPr/>
              <p:nvPr/>
            </p:nvSpPr>
            <p:spPr bwMode="ltGray">
              <a:xfrm>
                <a:off x="6885605" y="1216713"/>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89" name="Oval 88">
                <a:extLst>
                  <a:ext uri="{FF2B5EF4-FFF2-40B4-BE49-F238E27FC236}">
                    <a16:creationId xmlns="" xmlns:a16="http://schemas.microsoft.com/office/drawing/2014/main" id="{4F5A3B25-E4B9-4ECF-BA47-B2FE035619D2}"/>
                  </a:ext>
                </a:extLst>
              </p:cNvPr>
              <p:cNvSpPr/>
              <p:nvPr/>
            </p:nvSpPr>
            <p:spPr bwMode="ltGray">
              <a:xfrm>
                <a:off x="7909202" y="1929291"/>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grpSp>
        <p:grpSp>
          <p:nvGrpSpPr>
            <p:cNvPr id="49" name="Group 48">
              <a:extLst>
                <a:ext uri="{FF2B5EF4-FFF2-40B4-BE49-F238E27FC236}">
                  <a16:creationId xmlns="" xmlns:a16="http://schemas.microsoft.com/office/drawing/2014/main" id="{90D25081-080D-4B76-A1DF-CEF0A2CF3556}"/>
                </a:ext>
              </a:extLst>
            </p:cNvPr>
            <p:cNvGrpSpPr/>
            <p:nvPr/>
          </p:nvGrpSpPr>
          <p:grpSpPr>
            <a:xfrm rot="4372760">
              <a:off x="7701749" y="3729011"/>
              <a:ext cx="1089769" cy="816750"/>
              <a:chOff x="6875388" y="1186652"/>
              <a:chExt cx="1089770" cy="816749"/>
            </a:xfrm>
          </p:grpSpPr>
          <p:sp>
            <p:nvSpPr>
              <p:cNvPr id="74" name="Oval 73">
                <a:extLst>
                  <a:ext uri="{FF2B5EF4-FFF2-40B4-BE49-F238E27FC236}">
                    <a16:creationId xmlns="" xmlns:a16="http://schemas.microsoft.com/office/drawing/2014/main" id="{28D2D5F3-F9FB-431E-8CFC-6D460278A31E}"/>
                  </a:ext>
                </a:extLst>
              </p:cNvPr>
              <p:cNvSpPr/>
              <p:nvPr/>
            </p:nvSpPr>
            <p:spPr bwMode="ltGray">
              <a:xfrm>
                <a:off x="7028280" y="125606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75" name="Oval 74">
                <a:extLst>
                  <a:ext uri="{FF2B5EF4-FFF2-40B4-BE49-F238E27FC236}">
                    <a16:creationId xmlns="" xmlns:a16="http://schemas.microsoft.com/office/drawing/2014/main" id="{8E189F05-0545-4E68-881B-F942221C5BF6}"/>
                  </a:ext>
                </a:extLst>
              </p:cNvPr>
              <p:cNvSpPr/>
              <p:nvPr/>
            </p:nvSpPr>
            <p:spPr bwMode="ltGray">
              <a:xfrm>
                <a:off x="7183855" y="133226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76" name="Oval 75">
                <a:extLst>
                  <a:ext uri="{FF2B5EF4-FFF2-40B4-BE49-F238E27FC236}">
                    <a16:creationId xmlns="" xmlns:a16="http://schemas.microsoft.com/office/drawing/2014/main" id="{B8E2291F-A5E3-4D6B-9066-7CFA14775EDC}"/>
                  </a:ext>
                </a:extLst>
              </p:cNvPr>
              <p:cNvSpPr/>
              <p:nvPr/>
            </p:nvSpPr>
            <p:spPr bwMode="ltGray">
              <a:xfrm>
                <a:off x="7339059" y="1418408"/>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77" name="Oval 76">
                <a:extLst>
                  <a:ext uri="{FF2B5EF4-FFF2-40B4-BE49-F238E27FC236}">
                    <a16:creationId xmlns="" xmlns:a16="http://schemas.microsoft.com/office/drawing/2014/main" id="{65B397D5-5A02-42F3-A02C-3D6F45BD3251}"/>
                  </a:ext>
                </a:extLst>
              </p:cNvPr>
              <p:cNvSpPr/>
              <p:nvPr/>
            </p:nvSpPr>
            <p:spPr bwMode="ltGray">
              <a:xfrm>
                <a:off x="7495940" y="1535601"/>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78" name="Oval 77">
                <a:extLst>
                  <a:ext uri="{FF2B5EF4-FFF2-40B4-BE49-F238E27FC236}">
                    <a16:creationId xmlns="" xmlns:a16="http://schemas.microsoft.com/office/drawing/2014/main" id="{CE7F0FE6-1963-4F68-85D0-2459D23E8522}"/>
                  </a:ext>
                </a:extLst>
              </p:cNvPr>
              <p:cNvSpPr/>
              <p:nvPr/>
            </p:nvSpPr>
            <p:spPr bwMode="ltGray">
              <a:xfrm>
                <a:off x="7654690" y="1668951"/>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79" name="Oval 78">
                <a:extLst>
                  <a:ext uri="{FF2B5EF4-FFF2-40B4-BE49-F238E27FC236}">
                    <a16:creationId xmlns="" xmlns:a16="http://schemas.microsoft.com/office/drawing/2014/main" id="{920B3796-BC70-43A8-981C-23B661253634}"/>
                  </a:ext>
                </a:extLst>
              </p:cNvPr>
              <p:cNvSpPr/>
              <p:nvPr/>
            </p:nvSpPr>
            <p:spPr bwMode="ltGray">
              <a:xfrm>
                <a:off x="7783188" y="1798702"/>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80" name="Oval 79">
                <a:extLst>
                  <a:ext uri="{FF2B5EF4-FFF2-40B4-BE49-F238E27FC236}">
                    <a16:creationId xmlns="" xmlns:a16="http://schemas.microsoft.com/office/drawing/2014/main" id="{F0AF61D8-5F4B-4DF8-8421-86C63F084F5A}"/>
                  </a:ext>
                </a:extLst>
              </p:cNvPr>
              <p:cNvSpPr/>
              <p:nvPr/>
            </p:nvSpPr>
            <p:spPr bwMode="ltGray">
              <a:xfrm>
                <a:off x="6875388" y="1186652"/>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81" name="Oval 80">
                <a:extLst>
                  <a:ext uri="{FF2B5EF4-FFF2-40B4-BE49-F238E27FC236}">
                    <a16:creationId xmlns="" xmlns:a16="http://schemas.microsoft.com/office/drawing/2014/main" id="{761497F9-5E9A-45CB-B8D1-1FF2A6E73FB9}"/>
                  </a:ext>
                </a:extLst>
              </p:cNvPr>
              <p:cNvSpPr/>
              <p:nvPr/>
            </p:nvSpPr>
            <p:spPr bwMode="ltGray">
              <a:xfrm>
                <a:off x="7893150" y="1931393"/>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grpSp>
        <p:grpSp>
          <p:nvGrpSpPr>
            <p:cNvPr id="50" name="Group 49">
              <a:extLst>
                <a:ext uri="{FF2B5EF4-FFF2-40B4-BE49-F238E27FC236}">
                  <a16:creationId xmlns="" xmlns:a16="http://schemas.microsoft.com/office/drawing/2014/main" id="{09438249-0443-4BD6-A47C-6AFDBE03B5E4}"/>
                </a:ext>
              </a:extLst>
            </p:cNvPr>
            <p:cNvGrpSpPr/>
            <p:nvPr/>
          </p:nvGrpSpPr>
          <p:grpSpPr>
            <a:xfrm rot="12954841">
              <a:off x="3415840" y="3713020"/>
              <a:ext cx="1089770" cy="816749"/>
              <a:chOff x="6875388" y="1186652"/>
              <a:chExt cx="1089770" cy="816749"/>
            </a:xfrm>
          </p:grpSpPr>
          <p:sp>
            <p:nvSpPr>
              <p:cNvPr id="66" name="Oval 65">
                <a:extLst>
                  <a:ext uri="{FF2B5EF4-FFF2-40B4-BE49-F238E27FC236}">
                    <a16:creationId xmlns="" xmlns:a16="http://schemas.microsoft.com/office/drawing/2014/main" id="{48B6DFE3-4E45-4185-875B-C7DB8963648B}"/>
                  </a:ext>
                </a:extLst>
              </p:cNvPr>
              <p:cNvSpPr/>
              <p:nvPr/>
            </p:nvSpPr>
            <p:spPr bwMode="ltGray">
              <a:xfrm>
                <a:off x="7040427" y="1251182"/>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67" name="Oval 66">
                <a:extLst>
                  <a:ext uri="{FF2B5EF4-FFF2-40B4-BE49-F238E27FC236}">
                    <a16:creationId xmlns="" xmlns:a16="http://schemas.microsoft.com/office/drawing/2014/main" id="{DD92DCDD-DBC1-46BF-803E-98C92EDB992A}"/>
                  </a:ext>
                </a:extLst>
              </p:cNvPr>
              <p:cNvSpPr/>
              <p:nvPr/>
            </p:nvSpPr>
            <p:spPr bwMode="ltGray">
              <a:xfrm>
                <a:off x="7191570" y="1326672"/>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68" name="Oval 67">
                <a:extLst>
                  <a:ext uri="{FF2B5EF4-FFF2-40B4-BE49-F238E27FC236}">
                    <a16:creationId xmlns="" xmlns:a16="http://schemas.microsoft.com/office/drawing/2014/main" id="{BCC43D22-ED3D-49F3-A66B-905CAE18B6F9}"/>
                  </a:ext>
                </a:extLst>
              </p:cNvPr>
              <p:cNvSpPr/>
              <p:nvPr/>
            </p:nvSpPr>
            <p:spPr bwMode="ltGray">
              <a:xfrm>
                <a:off x="7346540" y="142006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69" name="Oval 68">
                <a:extLst>
                  <a:ext uri="{FF2B5EF4-FFF2-40B4-BE49-F238E27FC236}">
                    <a16:creationId xmlns="" xmlns:a16="http://schemas.microsoft.com/office/drawing/2014/main" id="{6942AB38-0B65-4C20-AA24-AFB828720A4A}"/>
                  </a:ext>
                </a:extLst>
              </p:cNvPr>
              <p:cNvSpPr/>
              <p:nvPr/>
            </p:nvSpPr>
            <p:spPr bwMode="ltGray">
              <a:xfrm>
                <a:off x="7506444" y="153819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70" name="Oval 69">
                <a:extLst>
                  <a:ext uri="{FF2B5EF4-FFF2-40B4-BE49-F238E27FC236}">
                    <a16:creationId xmlns="" xmlns:a16="http://schemas.microsoft.com/office/drawing/2014/main" id="{A6A33BFF-D89E-4483-9C00-062373BA2640}"/>
                  </a:ext>
                </a:extLst>
              </p:cNvPr>
              <p:cNvSpPr/>
              <p:nvPr/>
            </p:nvSpPr>
            <p:spPr bwMode="ltGray">
              <a:xfrm>
                <a:off x="7653755" y="1671985"/>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71" name="Oval 70">
                <a:extLst>
                  <a:ext uri="{FF2B5EF4-FFF2-40B4-BE49-F238E27FC236}">
                    <a16:creationId xmlns="" xmlns:a16="http://schemas.microsoft.com/office/drawing/2014/main" id="{43A0C056-DE87-4573-B5B7-C60F35D11926}"/>
                  </a:ext>
                </a:extLst>
              </p:cNvPr>
              <p:cNvSpPr/>
              <p:nvPr/>
            </p:nvSpPr>
            <p:spPr bwMode="ltGray">
              <a:xfrm>
                <a:off x="7793455" y="180851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72" name="Oval 71">
                <a:extLst>
                  <a:ext uri="{FF2B5EF4-FFF2-40B4-BE49-F238E27FC236}">
                    <a16:creationId xmlns="" xmlns:a16="http://schemas.microsoft.com/office/drawing/2014/main" id="{56D157B4-E7CA-4A02-A688-AE86847FA276}"/>
                  </a:ext>
                </a:extLst>
              </p:cNvPr>
              <p:cNvSpPr/>
              <p:nvPr/>
            </p:nvSpPr>
            <p:spPr bwMode="ltGray">
              <a:xfrm>
                <a:off x="6875388" y="1186652"/>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73" name="Oval 72">
                <a:extLst>
                  <a:ext uri="{FF2B5EF4-FFF2-40B4-BE49-F238E27FC236}">
                    <a16:creationId xmlns="" xmlns:a16="http://schemas.microsoft.com/office/drawing/2014/main" id="{8868756B-7B6D-4FEE-9C4B-FF85AB6E53B3}"/>
                  </a:ext>
                </a:extLst>
              </p:cNvPr>
              <p:cNvSpPr/>
              <p:nvPr/>
            </p:nvSpPr>
            <p:spPr bwMode="ltGray">
              <a:xfrm>
                <a:off x="7893150" y="1931393"/>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grpSp>
        <p:grpSp>
          <p:nvGrpSpPr>
            <p:cNvPr id="51" name="Group 50">
              <a:extLst>
                <a:ext uri="{FF2B5EF4-FFF2-40B4-BE49-F238E27FC236}">
                  <a16:creationId xmlns="" xmlns:a16="http://schemas.microsoft.com/office/drawing/2014/main" id="{BD451050-E436-49E3-88FD-7726D5E502BE}"/>
                </a:ext>
              </a:extLst>
            </p:cNvPr>
            <p:cNvGrpSpPr/>
            <p:nvPr/>
          </p:nvGrpSpPr>
          <p:grpSpPr>
            <a:xfrm rot="8656496">
              <a:off x="5542304" y="5275556"/>
              <a:ext cx="1089770" cy="816749"/>
              <a:chOff x="6875388" y="1186652"/>
              <a:chExt cx="1089770" cy="816749"/>
            </a:xfrm>
          </p:grpSpPr>
          <p:sp>
            <p:nvSpPr>
              <p:cNvPr id="58" name="Oval 57">
                <a:extLst>
                  <a:ext uri="{FF2B5EF4-FFF2-40B4-BE49-F238E27FC236}">
                    <a16:creationId xmlns="" xmlns:a16="http://schemas.microsoft.com/office/drawing/2014/main" id="{E172B40A-9AB5-40F2-AB7F-8DEED08D04B2}"/>
                  </a:ext>
                </a:extLst>
              </p:cNvPr>
              <p:cNvSpPr/>
              <p:nvPr/>
            </p:nvSpPr>
            <p:spPr bwMode="ltGray">
              <a:xfrm>
                <a:off x="7028280" y="125606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59" name="Oval 58">
                <a:extLst>
                  <a:ext uri="{FF2B5EF4-FFF2-40B4-BE49-F238E27FC236}">
                    <a16:creationId xmlns="" xmlns:a16="http://schemas.microsoft.com/office/drawing/2014/main" id="{22AA5A45-6C71-47A7-9751-CA6350E6B45A}"/>
                  </a:ext>
                </a:extLst>
              </p:cNvPr>
              <p:cNvSpPr/>
              <p:nvPr/>
            </p:nvSpPr>
            <p:spPr bwMode="ltGray">
              <a:xfrm>
                <a:off x="7183855" y="133226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60" name="Oval 59">
                <a:extLst>
                  <a:ext uri="{FF2B5EF4-FFF2-40B4-BE49-F238E27FC236}">
                    <a16:creationId xmlns="" xmlns:a16="http://schemas.microsoft.com/office/drawing/2014/main" id="{19410FD1-C7C5-417C-92C6-383D3A67850D}"/>
                  </a:ext>
                </a:extLst>
              </p:cNvPr>
              <p:cNvSpPr/>
              <p:nvPr/>
            </p:nvSpPr>
            <p:spPr bwMode="ltGray">
              <a:xfrm>
                <a:off x="7336255" y="142751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61" name="Oval 60">
                <a:extLst>
                  <a:ext uri="{FF2B5EF4-FFF2-40B4-BE49-F238E27FC236}">
                    <a16:creationId xmlns="" xmlns:a16="http://schemas.microsoft.com/office/drawing/2014/main" id="{D350BC94-C57E-4F58-A3EA-914CAF8CE6DE}"/>
                  </a:ext>
                </a:extLst>
              </p:cNvPr>
              <p:cNvSpPr/>
              <p:nvPr/>
            </p:nvSpPr>
            <p:spPr bwMode="ltGray">
              <a:xfrm>
                <a:off x="7495005" y="1538635"/>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62" name="Oval 61">
                <a:extLst>
                  <a:ext uri="{FF2B5EF4-FFF2-40B4-BE49-F238E27FC236}">
                    <a16:creationId xmlns="" xmlns:a16="http://schemas.microsoft.com/office/drawing/2014/main" id="{073C3604-B513-42FD-91A3-47743EBAB894}"/>
                  </a:ext>
                </a:extLst>
              </p:cNvPr>
              <p:cNvSpPr/>
              <p:nvPr/>
            </p:nvSpPr>
            <p:spPr bwMode="ltGray">
              <a:xfrm>
                <a:off x="7653755" y="1671985"/>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63" name="Oval 62">
                <a:extLst>
                  <a:ext uri="{FF2B5EF4-FFF2-40B4-BE49-F238E27FC236}">
                    <a16:creationId xmlns="" xmlns:a16="http://schemas.microsoft.com/office/drawing/2014/main" id="{60FCB3C5-0EE7-4716-8EDA-FA428313F37F}"/>
                  </a:ext>
                </a:extLst>
              </p:cNvPr>
              <p:cNvSpPr/>
              <p:nvPr/>
            </p:nvSpPr>
            <p:spPr bwMode="ltGray">
              <a:xfrm>
                <a:off x="7793455" y="1808510"/>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64" name="Oval 63">
                <a:extLst>
                  <a:ext uri="{FF2B5EF4-FFF2-40B4-BE49-F238E27FC236}">
                    <a16:creationId xmlns="" xmlns:a16="http://schemas.microsoft.com/office/drawing/2014/main" id="{85722C9E-56DA-446D-A402-7EA9CA23878A}"/>
                  </a:ext>
                </a:extLst>
              </p:cNvPr>
              <p:cNvSpPr/>
              <p:nvPr/>
            </p:nvSpPr>
            <p:spPr bwMode="ltGray">
              <a:xfrm>
                <a:off x="6875388" y="1186652"/>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65" name="Oval 64">
                <a:extLst>
                  <a:ext uri="{FF2B5EF4-FFF2-40B4-BE49-F238E27FC236}">
                    <a16:creationId xmlns="" xmlns:a16="http://schemas.microsoft.com/office/drawing/2014/main" id="{94FFE3C2-CEBA-442D-A09D-3E2A58765B8E}"/>
                  </a:ext>
                </a:extLst>
              </p:cNvPr>
              <p:cNvSpPr/>
              <p:nvPr/>
            </p:nvSpPr>
            <p:spPr bwMode="ltGray">
              <a:xfrm>
                <a:off x="7893150" y="1931393"/>
                <a:ext cx="72008" cy="7200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MetricHPE"/>
                  <a:ea typeface="+mn-ea"/>
                  <a:cs typeface="+mn-cs"/>
                </a:endParaRPr>
              </a:p>
            </p:txBody>
          </p:sp>
        </p:grpSp>
        <p:sp>
          <p:nvSpPr>
            <p:cNvPr id="52" name="Oval 51">
              <a:extLst>
                <a:ext uri="{FF2B5EF4-FFF2-40B4-BE49-F238E27FC236}">
                  <a16:creationId xmlns="" xmlns:a16="http://schemas.microsoft.com/office/drawing/2014/main" id="{EB6BA8C4-632D-4F5F-AB0A-AAC0CBEC2F71}"/>
                </a:ext>
              </a:extLst>
            </p:cNvPr>
            <p:cNvSpPr/>
            <p:nvPr/>
          </p:nvSpPr>
          <p:spPr bwMode="ltGray">
            <a:xfrm>
              <a:off x="5366591" y="380811"/>
              <a:ext cx="1465394" cy="1465393"/>
            </a:xfrm>
            <a:prstGeom prst="ellipse">
              <a:avLst/>
            </a:prstGeom>
            <a:solidFill>
              <a:schemeClr val="tx1">
                <a:alpha val="5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white"/>
                  </a:solidFill>
                  <a:effectLst/>
                  <a:uLnTx/>
                  <a:uFillTx/>
                  <a:latin typeface="+mj-lt"/>
                  <a:ea typeface="+mn-ea"/>
                  <a:cs typeface="+mn-cs"/>
                </a:rPr>
                <a:t>Observing</a:t>
              </a:r>
            </a:p>
          </p:txBody>
        </p:sp>
        <p:sp>
          <p:nvSpPr>
            <p:cNvPr id="53" name="Oval 52">
              <a:extLst>
                <a:ext uri="{FF2B5EF4-FFF2-40B4-BE49-F238E27FC236}">
                  <a16:creationId xmlns="" xmlns:a16="http://schemas.microsoft.com/office/drawing/2014/main" id="{3110AC03-6747-4390-AE4D-369FA6527144}"/>
                </a:ext>
              </a:extLst>
            </p:cNvPr>
            <p:cNvSpPr/>
            <p:nvPr/>
          </p:nvSpPr>
          <p:spPr bwMode="ltGray">
            <a:xfrm>
              <a:off x="7536163" y="1986607"/>
              <a:ext cx="1465394" cy="1465393"/>
            </a:xfrm>
            <a:prstGeom prst="ellipse">
              <a:avLst/>
            </a:prstGeom>
            <a:solidFill>
              <a:schemeClr val="tx1">
                <a:alpha val="50000"/>
              </a:schemeClr>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white"/>
                  </a:solidFill>
                  <a:effectLst/>
                  <a:uLnTx/>
                  <a:uFillTx/>
                  <a:latin typeface="+mj-lt"/>
                  <a:ea typeface="+mn-ea"/>
                  <a:cs typeface="+mn-cs"/>
                </a:rPr>
                <a:t>Learning</a:t>
              </a:r>
            </a:p>
          </p:txBody>
        </p:sp>
        <p:sp>
          <p:nvSpPr>
            <p:cNvPr id="54" name="Oval 53">
              <a:extLst>
                <a:ext uri="{FF2B5EF4-FFF2-40B4-BE49-F238E27FC236}">
                  <a16:creationId xmlns="" xmlns:a16="http://schemas.microsoft.com/office/drawing/2014/main" id="{2CF04C51-A1CD-49F6-899E-0633369178F4}"/>
                </a:ext>
              </a:extLst>
            </p:cNvPr>
            <p:cNvSpPr/>
            <p:nvPr/>
          </p:nvSpPr>
          <p:spPr bwMode="ltGray">
            <a:xfrm>
              <a:off x="6744075" y="4581127"/>
              <a:ext cx="1465394" cy="1465393"/>
            </a:xfrm>
            <a:prstGeom prst="ellipse">
              <a:avLst/>
            </a:prstGeom>
            <a:solidFill>
              <a:schemeClr val="tx1">
                <a:alpha val="50000"/>
              </a:schemeClr>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white"/>
                  </a:solidFill>
                  <a:effectLst/>
                  <a:uLnTx/>
                  <a:uFillTx/>
                  <a:latin typeface="+mj-lt"/>
                  <a:ea typeface="+mn-ea"/>
                  <a:cs typeface="+mn-cs"/>
                </a:rPr>
                <a:t>Predicting</a:t>
              </a:r>
            </a:p>
          </p:txBody>
        </p:sp>
        <p:sp>
          <p:nvSpPr>
            <p:cNvPr id="55" name="Oval 54">
              <a:extLst>
                <a:ext uri="{FF2B5EF4-FFF2-40B4-BE49-F238E27FC236}">
                  <a16:creationId xmlns="" xmlns:a16="http://schemas.microsoft.com/office/drawing/2014/main" id="{4466EBF4-0301-47A5-B8F4-D8B1DB3BFDC4}"/>
                </a:ext>
              </a:extLst>
            </p:cNvPr>
            <p:cNvSpPr/>
            <p:nvPr/>
          </p:nvSpPr>
          <p:spPr bwMode="ltGray">
            <a:xfrm>
              <a:off x="3982537" y="4581126"/>
              <a:ext cx="1465394" cy="1465393"/>
            </a:xfrm>
            <a:prstGeom prst="ellipse">
              <a:avLst/>
            </a:prstGeom>
            <a:solidFill>
              <a:schemeClr val="tx1">
                <a:alpha val="50000"/>
              </a:schemeClr>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white"/>
                </a:solidFill>
                <a:effectLst/>
                <a:uLnTx/>
                <a:uFillTx/>
                <a:latin typeface="MetricHPE"/>
                <a:ea typeface="+mn-ea"/>
                <a:cs typeface="+mn-cs"/>
              </a:endParaRPr>
            </a:p>
          </p:txBody>
        </p:sp>
        <p:sp>
          <p:nvSpPr>
            <p:cNvPr id="56" name="Oval 55">
              <a:extLst>
                <a:ext uri="{FF2B5EF4-FFF2-40B4-BE49-F238E27FC236}">
                  <a16:creationId xmlns="" xmlns:a16="http://schemas.microsoft.com/office/drawing/2014/main" id="{69D2653C-81DF-4B1F-8CA2-3F4CA3FE64DC}"/>
                </a:ext>
              </a:extLst>
            </p:cNvPr>
            <p:cNvSpPr/>
            <p:nvPr/>
          </p:nvSpPr>
          <p:spPr bwMode="ltGray">
            <a:xfrm>
              <a:off x="3143673" y="1986608"/>
              <a:ext cx="1465394" cy="1465393"/>
            </a:xfrm>
            <a:prstGeom prst="ellipse">
              <a:avLst/>
            </a:prstGeom>
            <a:solidFill>
              <a:schemeClr val="tx1">
                <a:alpha val="5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white"/>
                  </a:solidFill>
                  <a:effectLst/>
                  <a:uLnTx/>
                  <a:uFillTx/>
                  <a:latin typeface="+mj-lt"/>
                  <a:ea typeface="+mn-ea"/>
                  <a:cs typeface="+mn-cs"/>
                </a:rPr>
                <a:t>Acting</a:t>
              </a:r>
            </a:p>
          </p:txBody>
        </p:sp>
        <p:sp>
          <p:nvSpPr>
            <p:cNvPr id="57" name="TextBox 56">
              <a:extLst>
                <a:ext uri="{FF2B5EF4-FFF2-40B4-BE49-F238E27FC236}">
                  <a16:creationId xmlns="" xmlns:a16="http://schemas.microsoft.com/office/drawing/2014/main" id="{CCEFC149-302B-450E-A23E-430835450850}"/>
                </a:ext>
              </a:extLst>
            </p:cNvPr>
            <p:cNvSpPr txBox="1"/>
            <p:nvPr/>
          </p:nvSpPr>
          <p:spPr>
            <a:xfrm>
              <a:off x="4055481" y="5209967"/>
              <a:ext cx="1348464" cy="2077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i="0" u="none" strike="noStrike" kern="1200" cap="none" spc="0" normalizeH="0" baseline="0" noProof="0" dirty="0">
                  <a:ln>
                    <a:noFill/>
                  </a:ln>
                  <a:solidFill>
                    <a:prstClr val="white"/>
                  </a:solidFill>
                  <a:effectLst/>
                  <a:uLnTx/>
                  <a:uFillTx/>
                  <a:latin typeface="+mj-lt"/>
                  <a:ea typeface="+mn-ea"/>
                  <a:cs typeface="+mn-cs"/>
                </a:rPr>
                <a:t>Recommending</a:t>
              </a:r>
            </a:p>
          </p:txBody>
        </p:sp>
      </p:grpSp>
      <p:grpSp>
        <p:nvGrpSpPr>
          <p:cNvPr id="25" name="Group 24">
            <a:extLst>
              <a:ext uri="{FF2B5EF4-FFF2-40B4-BE49-F238E27FC236}">
                <a16:creationId xmlns="" xmlns:a16="http://schemas.microsoft.com/office/drawing/2014/main" id="{EC4A6051-CB52-43E7-B081-7D63436B10EC}"/>
              </a:ext>
            </a:extLst>
          </p:cNvPr>
          <p:cNvGrpSpPr/>
          <p:nvPr/>
        </p:nvGrpSpPr>
        <p:grpSpPr>
          <a:xfrm>
            <a:off x="7242589" y="2890490"/>
            <a:ext cx="2917777" cy="1320806"/>
            <a:chOff x="4198101" y="2122070"/>
            <a:chExt cx="3978068" cy="1800774"/>
          </a:xfrm>
        </p:grpSpPr>
        <p:grpSp>
          <p:nvGrpSpPr>
            <p:cNvPr id="26" name="Group 25">
              <a:extLst>
                <a:ext uri="{FF2B5EF4-FFF2-40B4-BE49-F238E27FC236}">
                  <a16:creationId xmlns="" xmlns:a16="http://schemas.microsoft.com/office/drawing/2014/main" id="{A20E73DF-6411-4AA0-BE8A-A216F66AEDF5}"/>
                </a:ext>
              </a:extLst>
            </p:cNvPr>
            <p:cNvGrpSpPr>
              <a:grpSpLocks noChangeAspect="1"/>
            </p:cNvGrpSpPr>
            <p:nvPr/>
          </p:nvGrpSpPr>
          <p:grpSpPr>
            <a:xfrm>
              <a:off x="5757838" y="2122070"/>
              <a:ext cx="858595" cy="1194466"/>
              <a:chOff x="1876602" y="2636912"/>
              <a:chExt cx="1063746" cy="1479870"/>
            </a:xfrm>
          </p:grpSpPr>
          <p:grpSp>
            <p:nvGrpSpPr>
              <p:cNvPr id="29" name="Group 28">
                <a:extLst>
                  <a:ext uri="{FF2B5EF4-FFF2-40B4-BE49-F238E27FC236}">
                    <a16:creationId xmlns="" xmlns:a16="http://schemas.microsoft.com/office/drawing/2014/main" id="{4E2B8122-DAD0-46D0-AF6C-03D0E307E03D}"/>
                  </a:ext>
                </a:extLst>
              </p:cNvPr>
              <p:cNvGrpSpPr/>
              <p:nvPr/>
            </p:nvGrpSpPr>
            <p:grpSpPr>
              <a:xfrm>
                <a:off x="2220268" y="2924944"/>
                <a:ext cx="720080" cy="1191838"/>
                <a:chOff x="2207568" y="2852936"/>
                <a:chExt cx="720080" cy="1296144"/>
              </a:xfrm>
            </p:grpSpPr>
            <p:cxnSp>
              <p:nvCxnSpPr>
                <p:cNvPr id="38" name="Straight Connector 37">
                  <a:extLst>
                    <a:ext uri="{FF2B5EF4-FFF2-40B4-BE49-F238E27FC236}">
                      <a16:creationId xmlns="" xmlns:a16="http://schemas.microsoft.com/office/drawing/2014/main" id="{33FE9AB7-C62A-4E90-97C6-A3A8DB87309B}"/>
                    </a:ext>
                  </a:extLst>
                </p:cNvPr>
                <p:cNvCxnSpPr/>
                <p:nvPr/>
              </p:nvCxnSpPr>
              <p:spPr>
                <a:xfrm>
                  <a:off x="2207568" y="3212976"/>
                  <a:ext cx="0" cy="936104"/>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8E79AF7F-51AD-4666-8964-2B9CD12344A9}"/>
                    </a:ext>
                  </a:extLst>
                </p:cNvPr>
                <p:cNvCxnSpPr/>
                <p:nvPr/>
              </p:nvCxnSpPr>
              <p:spPr>
                <a:xfrm flipV="1">
                  <a:off x="2207568" y="3789040"/>
                  <a:ext cx="720080" cy="360040"/>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B45C5EDA-7F09-49D7-8C75-54E7577EA219}"/>
                    </a:ext>
                  </a:extLst>
                </p:cNvPr>
                <p:cNvCxnSpPr/>
                <p:nvPr/>
              </p:nvCxnSpPr>
              <p:spPr>
                <a:xfrm flipV="1">
                  <a:off x="2927647" y="2852936"/>
                  <a:ext cx="0" cy="936104"/>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9D14FB35-5EF4-4CA7-BE77-5F615E63F031}"/>
                    </a:ext>
                  </a:extLst>
                </p:cNvPr>
                <p:cNvCxnSpPr/>
                <p:nvPr/>
              </p:nvCxnSpPr>
              <p:spPr>
                <a:xfrm flipH="1">
                  <a:off x="2207568" y="2852936"/>
                  <a:ext cx="720079" cy="360040"/>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 xmlns:a16="http://schemas.microsoft.com/office/drawing/2014/main" id="{F2E40C91-EE67-4C77-AFA8-FC23201E9A59}"/>
                  </a:ext>
                </a:extLst>
              </p:cNvPr>
              <p:cNvGrpSpPr/>
              <p:nvPr/>
            </p:nvGrpSpPr>
            <p:grpSpPr>
              <a:xfrm>
                <a:off x="1876602" y="2636912"/>
                <a:ext cx="763014" cy="1224136"/>
                <a:chOff x="1876602" y="2636912"/>
                <a:chExt cx="763014" cy="1224136"/>
              </a:xfrm>
            </p:grpSpPr>
            <p:cxnSp>
              <p:nvCxnSpPr>
                <p:cNvPr id="32" name="Straight Connector 31">
                  <a:extLst>
                    <a:ext uri="{FF2B5EF4-FFF2-40B4-BE49-F238E27FC236}">
                      <a16:creationId xmlns="" xmlns:a16="http://schemas.microsoft.com/office/drawing/2014/main" id="{CACBF7E9-D291-4A2A-B33A-3AFEBCE2CDBD}"/>
                    </a:ext>
                  </a:extLst>
                </p:cNvPr>
                <p:cNvCxnSpPr>
                  <a:cxnSpLocks/>
                </p:cNvCxnSpPr>
                <p:nvPr/>
              </p:nvCxnSpPr>
              <p:spPr>
                <a:xfrm flipH="1">
                  <a:off x="1876602" y="3785716"/>
                  <a:ext cx="186950" cy="75332"/>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5E51547B-0E8C-4217-957E-911E86849AA6}"/>
                    </a:ext>
                  </a:extLst>
                </p:cNvPr>
                <p:cNvCxnSpPr/>
                <p:nvPr/>
              </p:nvCxnSpPr>
              <p:spPr>
                <a:xfrm flipV="1">
                  <a:off x="1876602" y="2996952"/>
                  <a:ext cx="0" cy="864096"/>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6C2225F3-8404-4F8F-92E9-E7D28F3DF02B}"/>
                    </a:ext>
                  </a:extLst>
                </p:cNvPr>
                <p:cNvCxnSpPr/>
                <p:nvPr/>
              </p:nvCxnSpPr>
              <p:spPr>
                <a:xfrm flipV="1">
                  <a:off x="1876602" y="2636912"/>
                  <a:ext cx="763014" cy="360040"/>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202D9071-8765-4B1B-8FCE-8AAC5A5D2CDC}"/>
                    </a:ext>
                  </a:extLst>
                </p:cNvPr>
                <p:cNvCxnSpPr>
                  <a:cxnSpLocks/>
                </p:cNvCxnSpPr>
                <p:nvPr/>
              </p:nvCxnSpPr>
              <p:spPr>
                <a:xfrm>
                  <a:off x="2639616" y="2636912"/>
                  <a:ext cx="0" cy="216024"/>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393D841B-9ACE-4651-8F42-95D434D72F19}"/>
                    </a:ext>
                  </a:extLst>
                </p:cNvPr>
                <p:cNvCxnSpPr/>
                <p:nvPr/>
              </p:nvCxnSpPr>
              <p:spPr>
                <a:xfrm>
                  <a:off x="2639616" y="3212976"/>
                  <a:ext cx="0" cy="288032"/>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9AEAE9B8-FA3A-4001-901D-A6C345CAA8B9}"/>
                    </a:ext>
                  </a:extLst>
                </p:cNvPr>
                <p:cNvCxnSpPr/>
                <p:nvPr/>
              </p:nvCxnSpPr>
              <p:spPr>
                <a:xfrm flipH="1">
                  <a:off x="2351584" y="3501008"/>
                  <a:ext cx="288032" cy="144016"/>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 xmlns:a16="http://schemas.microsoft.com/office/drawing/2014/main" id="{194DA831-A9AE-4C67-974E-F1E0DA6FD9E5}"/>
                </a:ext>
              </a:extLst>
            </p:cNvPr>
            <p:cNvSpPr txBox="1"/>
            <p:nvPr/>
          </p:nvSpPr>
          <p:spPr>
            <a:xfrm>
              <a:off x="4198101" y="3469655"/>
              <a:ext cx="3978068" cy="45318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mj-lt"/>
                  <a:ea typeface="+mn-ea"/>
                  <a:cs typeface="+mn-cs"/>
                </a:rPr>
                <a:t>HPE InfoSight</a:t>
              </a:r>
            </a:p>
          </p:txBody>
        </p:sp>
      </p:grpSp>
      <p:sp>
        <p:nvSpPr>
          <p:cNvPr id="5" name="Date Placeholder 4">
            <a:extLst>
              <a:ext uri="{FF2B5EF4-FFF2-40B4-BE49-F238E27FC236}">
                <a16:creationId xmlns="" xmlns:a16="http://schemas.microsoft.com/office/drawing/2014/main" id="{588B221F-AD9B-4430-A61C-E756D5763D84}"/>
              </a:ext>
            </a:extLst>
          </p:cNvPr>
          <p:cNvSpPr>
            <a:spLocks noGrp="1"/>
          </p:cNvSpPr>
          <p:nvPr>
            <p:ph type="dt" sz="half" idx="10"/>
          </p:nvPr>
        </p:nvSpPr>
        <p:spPr/>
        <p:txBody>
          <a:bodyPr/>
          <a:lstStyle/>
          <a:p>
            <a:r>
              <a:rPr lang="en-US"/>
              <a:t>a00074731enw</a:t>
            </a:r>
          </a:p>
        </p:txBody>
      </p:sp>
      <p:sp>
        <p:nvSpPr>
          <p:cNvPr id="6" name="Footer Placeholder 5">
            <a:extLst>
              <a:ext uri="{FF2B5EF4-FFF2-40B4-BE49-F238E27FC236}">
                <a16:creationId xmlns="" xmlns:a16="http://schemas.microsoft.com/office/drawing/2014/main" id="{14E35482-CE5E-4C05-A82E-E5CEB0384A26}"/>
              </a:ext>
            </a:extLst>
          </p:cNvPr>
          <p:cNvSpPr>
            <a:spLocks noGrp="1"/>
          </p:cNvSpPr>
          <p:nvPr>
            <p:ph type="ftr" sz="quarter" idx="11"/>
          </p:nvPr>
        </p:nvSpPr>
        <p:spPr/>
        <p:txBody>
          <a:bodyPr/>
          <a:lstStyle/>
          <a:p>
            <a:r>
              <a:rPr lang="en-US"/>
              <a:t>For HPE and Channel Partner internal use only</a:t>
            </a:r>
          </a:p>
        </p:txBody>
      </p:sp>
    </p:spTree>
    <p:extLst>
      <p:ext uri="{BB962C8B-B14F-4D97-AF65-F5344CB8AC3E}">
        <p14:creationId xmlns:p14="http://schemas.microsoft.com/office/powerpoint/2010/main" val="2637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F823AE38-0FE0-4F1D-90D1-BEBE7907A83D}"/>
              </a:ext>
            </a:extLst>
          </p:cNvPr>
          <p:cNvGrpSpPr/>
          <p:nvPr/>
        </p:nvGrpSpPr>
        <p:grpSpPr>
          <a:xfrm>
            <a:off x="610272" y="6248401"/>
            <a:ext cx="969471" cy="390524"/>
            <a:chOff x="3578225" y="1146175"/>
            <a:chExt cx="5038725" cy="2111375"/>
          </a:xfrm>
        </p:grpSpPr>
        <p:sp>
          <p:nvSpPr>
            <p:cNvPr id="4" name="Freeform 5">
              <a:extLst>
                <a:ext uri="{FF2B5EF4-FFF2-40B4-BE49-F238E27FC236}">
                  <a16:creationId xmlns="" xmlns:a16="http://schemas.microsoft.com/office/drawing/2014/main" id="{40E77176-F21D-467A-94E3-638F3DE345DD}"/>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sp>
          <p:nvSpPr>
            <p:cNvPr id="5" name="Freeform 6">
              <a:extLst>
                <a:ext uri="{FF2B5EF4-FFF2-40B4-BE49-F238E27FC236}">
                  <a16:creationId xmlns="" xmlns:a16="http://schemas.microsoft.com/office/drawing/2014/main" id="{BA3BC44E-0C95-4257-BBE1-038FF9208BCB}"/>
                </a:ext>
              </a:extLst>
            </p:cNvPr>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defRPr/>
              </a:pPr>
              <a:endParaRPr dirty="0">
                <a:solidFill>
                  <a:prstClr val="white"/>
                </a:solidFill>
                <a:latin typeface="MetricHPE" panose="020B0503030202060203" pitchFamily="34" charset="0"/>
              </a:endParaRPr>
            </a:p>
          </p:txBody>
        </p:sp>
      </p:grpSp>
      <p:sp>
        <p:nvSpPr>
          <p:cNvPr id="6" name="TextBox 5">
            <a:extLst>
              <a:ext uri="{FF2B5EF4-FFF2-40B4-BE49-F238E27FC236}">
                <a16:creationId xmlns="" xmlns:a16="http://schemas.microsoft.com/office/drawing/2014/main" id="{8757BF12-DF3D-44D0-8A81-898CD0CD64C5}"/>
              </a:ext>
            </a:extLst>
          </p:cNvPr>
          <p:cNvSpPr txBox="1"/>
          <p:nvPr/>
        </p:nvSpPr>
        <p:spPr>
          <a:xfrm>
            <a:off x="1127448" y="2665778"/>
            <a:ext cx="4574852" cy="664797"/>
          </a:xfrm>
          <a:prstGeom prst="rect">
            <a:avLst/>
          </a:prstGeom>
          <a:noFill/>
        </p:spPr>
        <p:txBody>
          <a:bodyPr wrap="square" lIns="0" tIns="0" rIns="0" bIns="0" rtlCol="0">
            <a:spAutoFit/>
          </a:bodyPr>
          <a:lstStyle/>
          <a:p>
            <a:pPr>
              <a:lnSpc>
                <a:spcPct val="80000"/>
              </a:lnSpc>
              <a:defRPr/>
            </a:pPr>
            <a:r>
              <a:rPr lang="en-GB" sz="5400" b="1" spc="500" dirty="0">
                <a:solidFill>
                  <a:prstClr val="white"/>
                </a:solidFill>
                <a:cs typeface="Arial" panose="020B0604020202020204" pitchFamily="34" charset="0"/>
              </a:rPr>
              <a:t>Observing</a:t>
            </a:r>
          </a:p>
        </p:txBody>
      </p:sp>
      <p:sp>
        <p:nvSpPr>
          <p:cNvPr id="7" name="TextBox 6">
            <a:extLst>
              <a:ext uri="{FF2B5EF4-FFF2-40B4-BE49-F238E27FC236}">
                <a16:creationId xmlns="" xmlns:a16="http://schemas.microsoft.com/office/drawing/2014/main" id="{8D24327B-827F-4CB7-97E1-F13AEB203E0C}"/>
              </a:ext>
            </a:extLst>
          </p:cNvPr>
          <p:cNvSpPr txBox="1"/>
          <p:nvPr/>
        </p:nvSpPr>
        <p:spPr>
          <a:xfrm>
            <a:off x="1127448" y="3541596"/>
            <a:ext cx="4837319" cy="553998"/>
          </a:xfrm>
          <a:prstGeom prst="rect">
            <a:avLst/>
          </a:prstGeom>
          <a:noFill/>
        </p:spPr>
        <p:txBody>
          <a:bodyPr wrap="square" lIns="0" tIns="0" rIns="0" bIns="0" rtlCol="0">
            <a:spAutoFit/>
          </a:bodyPr>
          <a:lstStyle/>
          <a:p>
            <a:pPr>
              <a:lnSpc>
                <a:spcPct val="90000"/>
              </a:lnSpc>
              <a:defRPr/>
            </a:pPr>
            <a:r>
              <a:rPr lang="en-GB" sz="2000" dirty="0">
                <a:solidFill>
                  <a:prstClr val="white"/>
                </a:solidFill>
                <a:cs typeface="Arial" panose="020B0604020202020204" pitchFamily="34" charset="0"/>
              </a:rPr>
              <a:t>1000s of sensors in every system   collected and analysed every second</a:t>
            </a:r>
          </a:p>
        </p:txBody>
      </p:sp>
      <p:cxnSp>
        <p:nvCxnSpPr>
          <p:cNvPr id="8" name="Straight Connector 7">
            <a:extLst>
              <a:ext uri="{FF2B5EF4-FFF2-40B4-BE49-F238E27FC236}">
                <a16:creationId xmlns="" xmlns:a16="http://schemas.microsoft.com/office/drawing/2014/main" id="{C88B00BC-B519-49DF-B604-29DE7B4E9A7C}"/>
              </a:ext>
            </a:extLst>
          </p:cNvPr>
          <p:cNvCxnSpPr>
            <a:cxnSpLocks/>
          </p:cNvCxnSpPr>
          <p:nvPr/>
        </p:nvCxnSpPr>
        <p:spPr>
          <a:xfrm>
            <a:off x="1127448" y="3437593"/>
            <a:ext cx="4075319" cy="0"/>
          </a:xfrm>
          <a:prstGeom prst="line">
            <a:avLst/>
          </a:prstGeom>
          <a:ln w="19050">
            <a:solidFill>
              <a:srgbClr val="01A9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3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4KE1wF7K_EG8cvyhwg0E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eXrXbpSkSka4hypk580zZ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n.2jH3hQWKc6w2P0EhhKQ"/>
</p:tagLst>
</file>

<file path=ppt/theme/theme1.xml><?xml version="1.0" encoding="utf-8"?>
<a:theme xmlns:a="http://schemas.openxmlformats.org/drawingml/2006/main" name="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2.xml><?xml version="1.0" encoding="utf-8"?>
<a:theme xmlns:a="http://schemas.openxmlformats.org/drawingml/2006/main" name="1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3.xml><?xml version="1.0" encoding="utf-8"?>
<a:theme xmlns:a="http://schemas.openxmlformats.org/drawingml/2006/main" name="2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4.xml><?xml version="1.0" encoding="utf-8"?>
<a:theme xmlns:a="http://schemas.openxmlformats.org/drawingml/2006/main" name="3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5.xml><?xml version="1.0" encoding="utf-8"?>
<a:theme xmlns:a="http://schemas.openxmlformats.org/drawingml/2006/main" name="4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6.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theme>
</file>

<file path=docProps/app.xml><?xml version="1.0" encoding="utf-8"?>
<Properties xmlns="http://schemas.openxmlformats.org/officeDocument/2006/extended-properties" xmlns:vt="http://schemas.openxmlformats.org/officeDocument/2006/docPropsVTypes">
  <Template>HPE_Standard_Arial_16x9_v6</Template>
  <TotalTime>17324</TotalTime>
  <Words>2828</Words>
  <Application>Microsoft Office PowerPoint</Application>
  <PresentationFormat>Widescreen</PresentationFormat>
  <Paragraphs>342</Paragraphs>
  <Slides>18</Slides>
  <Notes>18</Notes>
  <HiddenSlides>0</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18</vt:i4>
      </vt:variant>
    </vt:vector>
  </HeadingPairs>
  <TitlesOfParts>
    <vt:vector size="28" baseType="lpstr">
      <vt:lpstr>Arial</vt:lpstr>
      <vt:lpstr>Mangal</vt:lpstr>
      <vt:lpstr>Metric Bold</vt:lpstr>
      <vt:lpstr>MetricHPE</vt:lpstr>
      <vt:lpstr>HPE_Standard_Arial_16x9_v5</vt:lpstr>
      <vt:lpstr>1_HPE_Standard_Arial_16x9_v5</vt:lpstr>
      <vt:lpstr>2_HPE_Standard_Arial_16x9_v5</vt:lpstr>
      <vt:lpstr>3_HPE_Standard_Arial_16x9_v5</vt:lpstr>
      <vt:lpstr>4_HPE_Standard_Arial_16x9_v5</vt:lpstr>
      <vt:lpstr>think-cell Slide</vt:lpstr>
      <vt:lpstr>Intelligenza artificiale, benefici per l’IT e per la società</vt:lpstr>
      <vt:lpstr>Topics</vt:lpstr>
      <vt:lpstr>PowerPoint Presentation</vt:lpstr>
      <vt:lpstr>Artificial Intelligence requires data, a lot of data!</vt:lpstr>
      <vt:lpstr>What you need to do defines what you have to do</vt:lpstr>
      <vt:lpstr>HPE helps “unlock your data with AI”</vt:lpstr>
      <vt:lpstr>PowerPoint Presentation</vt:lpstr>
      <vt:lpstr>Artificial Intelligence applied to IT Infrastructures</vt:lpstr>
      <vt:lpstr>PowerPoint Presentation</vt:lpstr>
      <vt:lpstr>PowerPoint Presentation</vt:lpstr>
      <vt:lpstr>PowerPoint Presentation</vt:lpstr>
      <vt:lpstr>PowerPoint Presentation</vt:lpstr>
      <vt:lpstr>Portfolio of use case specific solutions</vt:lpstr>
      <vt:lpstr>HPE is powering AI in different industries</vt:lpstr>
      <vt:lpstr>Providing solutions for tried-and-true analytics</vt:lpstr>
      <vt:lpstr>HPE is at the forefront of what’s next for data</vt:lpstr>
      <vt:lpstr>Wherever you are on your AI journey, HPE can help</vt:lpstr>
      <vt:lpstr>Grazie  mauro.colombo@hpe.com</vt:lpstr>
    </vt:vector>
  </TitlesOfParts>
  <Company>Hewlett 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Yeh, Daniel</dc:creator>
  <cp:lastModifiedBy>Colombo, Mauro</cp:lastModifiedBy>
  <cp:revision>319</cp:revision>
  <dcterms:created xsi:type="dcterms:W3CDTF">2016-07-12T14:49:56Z</dcterms:created>
  <dcterms:modified xsi:type="dcterms:W3CDTF">2019-10-24T07:36:43Z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ies>
</file>