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57" r:id="rId3"/>
    <p:sldId id="264" r:id="rId4"/>
    <p:sldId id="265" r:id="rId5"/>
    <p:sldId id="266" r:id="rId6"/>
    <p:sldId id="270" r:id="rId7"/>
    <p:sldId id="272" r:id="rId8"/>
    <p:sldId id="276" r:id="rId9"/>
    <p:sldId id="279" r:id="rId10"/>
    <p:sldId id="278" r:id="rId11"/>
    <p:sldId id="275" r:id="rId12"/>
    <p:sldId id="269" r:id="rId13"/>
    <p:sldId id="268" r:id="rId14"/>
    <p:sldId id="277" r:id="rId15"/>
    <p:sldId id="273" r:id="rId16"/>
    <p:sldId id="258" r:id="rId17"/>
    <p:sldId id="274" r:id="rId18"/>
  </p:sldIdLst>
  <p:sldSz cx="9144000" cy="5143500" type="screen16x9"/>
  <p:notesSz cx="6858000" cy="9144000"/>
  <p:defaultTextStyle>
    <a:defPPr>
      <a:defRPr lang="it-IT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73876" autoAdjust="0"/>
  </p:normalViewPr>
  <p:slideViewPr>
    <p:cSldViewPr snapToGrid="0" snapToObjects="1">
      <p:cViewPr>
        <p:scale>
          <a:sx n="72" d="100"/>
          <a:sy n="72" d="100"/>
        </p:scale>
        <p:origin x="-2288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O%20NAME:Note_seminari:20191009_Dati_attuazio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O%20NAME:Note_seminari:20191009_Dati_attuazione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4A5B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4A5B0">
                  <a:alpha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4A5B0">
                  <a:alpha val="6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14A5B0">
                  <a:alpha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14A5B0">
                  <a:alpha val="20000"/>
                </a:srgbClr>
              </a:solidFill>
            </c:spPr>
          </c:dPt>
          <c:cat>
            <c:strRef>
              <c:f>Foglio1!$A$3:$A$5</c:f>
              <c:strCache>
                <c:ptCount val="3"/>
                <c:pt idx="0">
                  <c:v>Dotazione</c:v>
                </c:pt>
                <c:pt idx="1">
                  <c:v>Valore dei progetti avviati</c:v>
                </c:pt>
                <c:pt idx="2">
                  <c:v>Valore delle attivita' realizzate</c:v>
                </c:pt>
              </c:strCache>
            </c:strRef>
          </c:cat>
          <c:val>
            <c:numRef>
              <c:f>Foglio1!$B$3:$B$5</c:f>
              <c:numCache>
                <c:formatCode>_-* #,##0.00_-;\-* #,##0.00_-;_-* "-"??_-;_-@_-</c:formatCode>
                <c:ptCount val="3"/>
                <c:pt idx="0">
                  <c:v>1.46459455E8</c:v>
                </c:pt>
                <c:pt idx="1">
                  <c:v>1.235831371E8</c:v>
                </c:pt>
                <c:pt idx="2">
                  <c:v>3.457301062E7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2079693480"/>
        <c:axId val="2079694360"/>
      </c:barChart>
      <c:catAx>
        <c:axId val="207969348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ber"/>
                <a:cs typeface="Aber"/>
              </a:defRPr>
            </a:pPr>
            <a:endParaRPr lang="en-US"/>
          </a:p>
        </c:txPr>
        <c:crossAx val="2079694360"/>
        <c:crosses val="autoZero"/>
        <c:auto val="1"/>
        <c:lblAlgn val="ctr"/>
        <c:lblOffset val="100"/>
        <c:noMultiLvlLbl val="0"/>
      </c:catAx>
      <c:valAx>
        <c:axId val="2079694360"/>
        <c:scaling>
          <c:orientation val="minMax"/>
          <c:max val="1.6E8"/>
          <c:min val="0.0"/>
        </c:scaling>
        <c:delete val="1"/>
        <c:axPos val="t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numFmt formatCode="_-* #,##0.00_-;\-* #,##0.00_-;_-* &quot;-&quot;??_-;_-@_-" sourceLinked="1"/>
        <c:majorTickMark val="out"/>
        <c:minorTickMark val="none"/>
        <c:tickLblPos val="nextTo"/>
        <c:crossAx val="20796934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82455187398153"/>
          <c:y val="0.237487639626442"/>
          <c:w val="0.910917979359044"/>
          <c:h val="0.7625123603735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Foglio1!$B$31</c:f>
              <c:strCache>
                <c:ptCount val="1"/>
                <c:pt idx="0">
                  <c:v>progetti conclusi</c:v>
                </c:pt>
              </c:strCache>
            </c:strRef>
          </c:tx>
          <c:spPr>
            <a:solidFill>
              <a:srgbClr val="14A5B0"/>
            </a:solidFill>
            <a:ln>
              <a:solidFill>
                <a:srgbClr val="14A5B0"/>
              </a:solidFill>
            </a:ln>
          </c:spPr>
          <c:invertIfNegative val="0"/>
          <c:cat>
            <c:strRef>
              <c:f>Foglio1!$A$32</c:f>
              <c:strCache>
                <c:ptCount val="1"/>
                <c:pt idx="0">
                  <c:v>progetti</c:v>
                </c:pt>
              </c:strCache>
            </c:strRef>
          </c:cat>
          <c:val>
            <c:numRef>
              <c:f>Foglio1!$B$32</c:f>
              <c:numCache>
                <c:formatCode>General</c:formatCode>
                <c:ptCount val="1"/>
                <c:pt idx="0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Foglio1!$C$31</c:f>
              <c:strCache>
                <c:ptCount val="1"/>
                <c:pt idx="0">
                  <c:v>progetti in attuazione</c:v>
                </c:pt>
              </c:strCache>
            </c:strRef>
          </c:tx>
          <c:spPr>
            <a:solidFill>
              <a:srgbClr val="14A5B0">
                <a:alpha val="60000"/>
              </a:srgbClr>
            </a:solidFill>
            <a:ln>
              <a:solidFill>
                <a:srgbClr val="14A5B0"/>
              </a:solidFill>
            </a:ln>
          </c:spPr>
          <c:invertIfNegative val="0"/>
          <c:cat>
            <c:strRef>
              <c:f>Foglio1!$A$32</c:f>
              <c:strCache>
                <c:ptCount val="1"/>
                <c:pt idx="0">
                  <c:v>progetti</c:v>
                </c:pt>
              </c:strCache>
            </c:strRef>
          </c:cat>
          <c:val>
            <c:numRef>
              <c:f>Foglio1!$C$32</c:f>
              <c:numCache>
                <c:formatCode>General</c:formatCode>
                <c:ptCount val="1"/>
                <c:pt idx="0">
                  <c:v>88.0</c:v>
                </c:pt>
              </c:numCache>
            </c:numRef>
          </c:val>
        </c:ser>
        <c:ser>
          <c:idx val="2"/>
          <c:order val="2"/>
          <c:tx>
            <c:strRef>
              <c:f>Foglio1!$D$31</c:f>
              <c:strCache>
                <c:ptCount val="1"/>
                <c:pt idx="0">
                  <c:v>progetti da avviare</c:v>
                </c:pt>
              </c:strCache>
            </c:strRef>
          </c:tx>
          <c:spPr>
            <a:solidFill>
              <a:srgbClr val="14A5B0">
                <a:alpha val="20000"/>
              </a:srgbClr>
            </a:solidFill>
            <a:ln>
              <a:solidFill>
                <a:srgbClr val="14A5B0"/>
              </a:solidFill>
            </a:ln>
          </c:spPr>
          <c:invertIfNegative val="0"/>
          <c:cat>
            <c:strRef>
              <c:f>Foglio1!$A$32</c:f>
              <c:strCache>
                <c:ptCount val="1"/>
                <c:pt idx="0">
                  <c:v>progetti</c:v>
                </c:pt>
              </c:strCache>
            </c:strRef>
          </c:cat>
          <c:val>
            <c:numRef>
              <c:f>Foglio1!$D$32</c:f>
              <c:numCache>
                <c:formatCode>General</c:formatCode>
                <c:ptCount val="1"/>
                <c:pt idx="0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9748184"/>
        <c:axId val="2079751096"/>
      </c:barChart>
      <c:catAx>
        <c:axId val="2079748184"/>
        <c:scaling>
          <c:orientation val="minMax"/>
        </c:scaling>
        <c:delete val="1"/>
        <c:axPos val="l"/>
        <c:majorTickMark val="out"/>
        <c:minorTickMark val="none"/>
        <c:tickLblPos val="nextTo"/>
        <c:crossAx val="2079751096"/>
        <c:crosses val="autoZero"/>
        <c:auto val="1"/>
        <c:lblAlgn val="ctr"/>
        <c:lblOffset val="100"/>
        <c:noMultiLvlLbl val="0"/>
      </c:catAx>
      <c:valAx>
        <c:axId val="2079751096"/>
        <c:scaling>
          <c:orientation val="minMax"/>
          <c:max val="130.0"/>
          <c:min val="0.0"/>
        </c:scaling>
        <c:delete val="1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79748184"/>
        <c:crosses val="autoZero"/>
        <c:crossBetween val="between"/>
        <c:majorUnit val="50.0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0565314126608699"/>
          <c:y val="0.220174127282715"/>
          <c:w val="0.685240390578554"/>
          <c:h val="0.10218108571523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93F50-1612-48F2-B8FA-ADD43ACE08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DF11D0-D8F3-4460-90D5-8842D904F304}">
      <dgm:prSet phldrT="[Testo]" custT="1"/>
      <dgm:spPr>
        <a:solidFill>
          <a:srgbClr val="14A5B0"/>
        </a:solidFill>
      </dgm:spPr>
      <dgm:t>
        <a:bodyPr/>
        <a:lstStyle/>
        <a:p>
          <a:r>
            <a:rPr lang="it-IT" sz="2000" b="1" dirty="0" smtClean="0">
              <a:latin typeface="Abel"/>
              <a:cs typeface="Abel"/>
            </a:rPr>
            <a:t>Ecosistemi</a:t>
          </a:r>
        </a:p>
        <a:p>
          <a:r>
            <a:rPr lang="it-IT" sz="1400" b="0" dirty="0" smtClean="0">
              <a:latin typeface="Abel"/>
              <a:cs typeface="Abel"/>
            </a:rPr>
            <a:t>(80% degli interventi)</a:t>
          </a:r>
          <a:endParaRPr lang="it-IT" sz="1400" b="0" dirty="0">
            <a:latin typeface="Abel"/>
            <a:cs typeface="Abel"/>
          </a:endParaRPr>
        </a:p>
      </dgm:t>
    </dgm:pt>
    <dgm:pt modelId="{D5C60455-F899-41BD-A909-8CE21D0C5999}" type="parTrans" cxnId="{8402D759-E657-4902-9907-729942993781}">
      <dgm:prSet/>
      <dgm:spPr/>
      <dgm:t>
        <a:bodyPr/>
        <a:lstStyle/>
        <a:p>
          <a:endParaRPr lang="it-IT"/>
        </a:p>
      </dgm:t>
    </dgm:pt>
    <dgm:pt modelId="{512F566A-4F78-4133-9CDA-96AF4D73EF25}" type="sibTrans" cxnId="{8402D759-E657-4902-9907-729942993781}">
      <dgm:prSet/>
      <dgm:spPr/>
      <dgm:t>
        <a:bodyPr/>
        <a:lstStyle/>
        <a:p>
          <a:endParaRPr lang="it-IT"/>
        </a:p>
      </dgm:t>
    </dgm:pt>
    <dgm:pt modelId="{F88BE5CC-31D3-4F90-9EB2-22829B625591}" type="pres">
      <dgm:prSet presAssocID="{B8493F50-1612-48F2-B8FA-ADD43ACE0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027055-E4B2-4FB4-BD96-989BE86C838C}" type="pres">
      <dgm:prSet presAssocID="{11DF11D0-D8F3-4460-90D5-8842D904F304}" presName="linNode" presStyleCnt="0"/>
      <dgm:spPr/>
    </dgm:pt>
    <dgm:pt modelId="{A8147685-231E-4AAF-B72A-9081EAE3D23B}" type="pres">
      <dgm:prSet presAssocID="{11DF11D0-D8F3-4460-90D5-8842D904F304}" presName="parentText" presStyleLbl="node1" presStyleIdx="0" presStyleCnt="1" custScaleX="239202" custScaleY="75662" custLinFactNeighborX="4319" custLinFactNeighborY="114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02D759-E657-4902-9907-729942993781}" srcId="{B8493F50-1612-48F2-B8FA-ADD43ACE08DE}" destId="{11DF11D0-D8F3-4460-90D5-8842D904F304}" srcOrd="0" destOrd="0" parTransId="{D5C60455-F899-41BD-A909-8CE21D0C5999}" sibTransId="{512F566A-4F78-4133-9CDA-96AF4D73EF25}"/>
    <dgm:cxn modelId="{7AA1BE33-EDB9-FA42-927C-D84F38BE9C63}" type="presOf" srcId="{B8493F50-1612-48F2-B8FA-ADD43ACE08DE}" destId="{F88BE5CC-31D3-4F90-9EB2-22829B625591}" srcOrd="0" destOrd="0" presId="urn:microsoft.com/office/officeart/2005/8/layout/vList5"/>
    <dgm:cxn modelId="{16DD35A8-4141-4A4F-8873-9ABDFAC8DAF1}" type="presOf" srcId="{11DF11D0-D8F3-4460-90D5-8842D904F304}" destId="{A8147685-231E-4AAF-B72A-9081EAE3D23B}" srcOrd="0" destOrd="0" presId="urn:microsoft.com/office/officeart/2005/8/layout/vList5"/>
    <dgm:cxn modelId="{2C241E9E-0F1C-154E-9D4B-58E4180A85F4}" type="presParOf" srcId="{F88BE5CC-31D3-4F90-9EB2-22829B625591}" destId="{7C027055-E4B2-4FB4-BD96-989BE86C838C}" srcOrd="0" destOrd="0" presId="urn:microsoft.com/office/officeart/2005/8/layout/vList5"/>
    <dgm:cxn modelId="{2B909B2E-3C94-8048-8FAB-0A79CE5FD135}" type="presParOf" srcId="{7C027055-E4B2-4FB4-BD96-989BE86C838C}" destId="{A8147685-231E-4AAF-B72A-9081EAE3D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93F50-1612-48F2-B8FA-ADD43ACE08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DF11D0-D8F3-4460-90D5-8842D904F304}">
      <dgm:prSet phldrT="[Testo]" custT="1"/>
      <dgm:spPr/>
      <dgm:t>
        <a:bodyPr/>
        <a:lstStyle/>
        <a:p>
          <a:pPr algn="ctr"/>
          <a:r>
            <a:rPr lang="it-IT" sz="2000" b="1" dirty="0" smtClean="0">
              <a:latin typeface="Abel"/>
              <a:cs typeface="Abel"/>
            </a:rPr>
            <a:t>Azioni trasversali</a:t>
          </a:r>
        </a:p>
        <a:p>
          <a:pPr algn="ctr"/>
          <a:r>
            <a:rPr lang="it-IT" sz="1400" b="0" dirty="0" smtClean="0">
              <a:latin typeface="Abel"/>
              <a:cs typeface="Abel"/>
            </a:rPr>
            <a:t>(20%)</a:t>
          </a:r>
          <a:endParaRPr lang="it-IT" sz="1400" b="0" dirty="0">
            <a:latin typeface="Abel"/>
            <a:cs typeface="Abel"/>
          </a:endParaRPr>
        </a:p>
      </dgm:t>
    </dgm:pt>
    <dgm:pt modelId="{D5C60455-F899-41BD-A909-8CE21D0C5999}" type="parTrans" cxnId="{8402D759-E657-4902-9907-729942993781}">
      <dgm:prSet/>
      <dgm:spPr/>
      <dgm:t>
        <a:bodyPr/>
        <a:lstStyle/>
        <a:p>
          <a:endParaRPr lang="it-IT"/>
        </a:p>
      </dgm:t>
    </dgm:pt>
    <dgm:pt modelId="{512F566A-4F78-4133-9CDA-96AF4D73EF25}" type="sibTrans" cxnId="{8402D759-E657-4902-9907-729942993781}">
      <dgm:prSet/>
      <dgm:spPr/>
      <dgm:t>
        <a:bodyPr/>
        <a:lstStyle/>
        <a:p>
          <a:endParaRPr lang="it-IT"/>
        </a:p>
      </dgm:t>
    </dgm:pt>
    <dgm:pt modelId="{F88BE5CC-31D3-4F90-9EB2-22829B625591}" type="pres">
      <dgm:prSet presAssocID="{B8493F50-1612-48F2-B8FA-ADD43ACE0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027055-E4B2-4FB4-BD96-989BE86C838C}" type="pres">
      <dgm:prSet presAssocID="{11DF11D0-D8F3-4460-90D5-8842D904F304}" presName="linNode" presStyleCnt="0"/>
      <dgm:spPr/>
    </dgm:pt>
    <dgm:pt modelId="{A8147685-231E-4AAF-B72A-9081EAE3D23B}" type="pres">
      <dgm:prSet presAssocID="{11DF11D0-D8F3-4460-90D5-8842D904F304}" presName="parentText" presStyleLbl="node1" presStyleIdx="0" presStyleCnt="1" custScaleX="271960" custScaleY="75662" custLinFactNeighborX="-2909" custLinFactNeighborY="-168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02D759-E657-4902-9907-729942993781}" srcId="{B8493F50-1612-48F2-B8FA-ADD43ACE08DE}" destId="{11DF11D0-D8F3-4460-90D5-8842D904F304}" srcOrd="0" destOrd="0" parTransId="{D5C60455-F899-41BD-A909-8CE21D0C5999}" sibTransId="{512F566A-4F78-4133-9CDA-96AF4D73EF25}"/>
    <dgm:cxn modelId="{62B9BC16-5E34-D34E-A549-6696CAD6C24B}" type="presOf" srcId="{11DF11D0-D8F3-4460-90D5-8842D904F304}" destId="{A8147685-231E-4AAF-B72A-9081EAE3D23B}" srcOrd="0" destOrd="0" presId="urn:microsoft.com/office/officeart/2005/8/layout/vList5"/>
    <dgm:cxn modelId="{88709187-A196-BA45-8A8F-33AC47219DE5}" type="presOf" srcId="{B8493F50-1612-48F2-B8FA-ADD43ACE08DE}" destId="{F88BE5CC-31D3-4F90-9EB2-22829B625591}" srcOrd="0" destOrd="0" presId="urn:microsoft.com/office/officeart/2005/8/layout/vList5"/>
    <dgm:cxn modelId="{1C3B1893-47DC-C64B-9247-CFB34EF8D30A}" type="presParOf" srcId="{F88BE5CC-31D3-4F90-9EB2-22829B625591}" destId="{7C027055-E4B2-4FB4-BD96-989BE86C838C}" srcOrd="0" destOrd="0" presId="urn:microsoft.com/office/officeart/2005/8/layout/vList5"/>
    <dgm:cxn modelId="{7FB49A48-511F-074D-BB41-6053048DB426}" type="presParOf" srcId="{7C027055-E4B2-4FB4-BD96-989BE86C838C}" destId="{A8147685-231E-4AAF-B72A-9081EAE3D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93F50-1612-48F2-B8FA-ADD43ACE08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DF11D0-D8F3-4460-90D5-8842D904F304}">
      <dgm:prSet phldrT="[Testo]" custT="1"/>
      <dgm:spPr/>
      <dgm:t>
        <a:bodyPr/>
        <a:lstStyle/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Ecosistemi</a:t>
          </a:r>
        </a:p>
      </dgm:t>
    </dgm:pt>
    <dgm:pt modelId="{D5C60455-F899-41BD-A909-8CE21D0C5999}" type="parTrans" cxnId="{8402D759-E657-4902-9907-729942993781}">
      <dgm:prSet/>
      <dgm:spPr/>
      <dgm:t>
        <a:bodyPr/>
        <a:lstStyle/>
        <a:p>
          <a:endParaRPr lang="it-IT"/>
        </a:p>
      </dgm:t>
    </dgm:pt>
    <dgm:pt modelId="{512F566A-4F78-4133-9CDA-96AF4D73EF25}" type="sibTrans" cxnId="{8402D759-E657-4902-9907-729942993781}">
      <dgm:prSet/>
      <dgm:spPr/>
      <dgm:t>
        <a:bodyPr/>
        <a:lstStyle/>
        <a:p>
          <a:endParaRPr lang="it-IT"/>
        </a:p>
      </dgm:t>
    </dgm:pt>
    <dgm:pt modelId="{70146B4B-2587-46DB-A18B-4404AC30AB7C}">
      <dgm:prSet phldrT="[Testo]" custT="1"/>
      <dgm:spPr/>
      <dgm:t>
        <a:bodyPr lIns="108000" rIns="108000"/>
        <a:lstStyle/>
        <a:p>
          <a:pPr marL="182563" indent="-182563">
            <a:lnSpc>
              <a:spcPct val="114000"/>
            </a:lnSpc>
          </a:pPr>
          <a:r>
            <a:rPr lang="it-IT" sz="1200" dirty="0" smtClean="0">
              <a:latin typeface="Calibri" panose="020F0502020204030204" pitchFamily="34" charset="0"/>
              <a:cs typeface="Calibri" panose="020F0502020204030204" pitchFamily="34" charset="0"/>
            </a:rPr>
            <a:t>Focus su </a:t>
          </a:r>
          <a:r>
            <a:rPr lang="it-IT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ambiente e territorio </a:t>
          </a:r>
          <a:r>
            <a:rPr lang="it-IT" sz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200" b="0" dirty="0" smtClean="0">
              <a:latin typeface="Calibri" panose="020F0502020204030204" pitchFamily="34" charset="0"/>
            </a:rPr>
            <a:t>gestione</a:t>
          </a:r>
          <a:r>
            <a:rPr lang="it-IT" sz="1200" dirty="0" smtClean="0">
              <a:latin typeface="Calibri" panose="020F0502020204030204" pitchFamily="34" charset="0"/>
              <a:cs typeface="Calibri" panose="020F0502020204030204" pitchFamily="34" charset="0"/>
            </a:rPr>
            <a:t> territorio, sicurezza, etc.), </a:t>
          </a:r>
          <a:r>
            <a:rPr lang="it-IT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edilizia e catasto</a:t>
          </a:r>
          <a:r>
            <a:rPr lang="it-IT" sz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tributi </a:t>
          </a:r>
          <a:r>
            <a:rPr lang="it-IT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it-IT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assistenza e sostegno sociale</a:t>
          </a:r>
          <a:endParaRPr lang="it-IT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2CDC4-B60E-44D9-B65D-2121A00AFAB3}" type="parTrans" cxnId="{3EC060FE-E4C7-46AE-9A05-98E67A12F76A}">
      <dgm:prSet/>
      <dgm:spPr/>
      <dgm:t>
        <a:bodyPr/>
        <a:lstStyle/>
        <a:p>
          <a:endParaRPr lang="it-IT"/>
        </a:p>
      </dgm:t>
    </dgm:pt>
    <dgm:pt modelId="{9812D7BE-68F3-4764-817A-497F4DFEA095}" type="sibTrans" cxnId="{3EC060FE-E4C7-46AE-9A05-98E67A12F76A}">
      <dgm:prSet/>
      <dgm:spPr/>
      <dgm:t>
        <a:bodyPr/>
        <a:lstStyle/>
        <a:p>
          <a:endParaRPr lang="it-IT"/>
        </a:p>
      </dgm:t>
    </dgm:pt>
    <dgm:pt modelId="{F88BE5CC-31D3-4F90-9EB2-22829B625591}" type="pres">
      <dgm:prSet presAssocID="{B8493F50-1612-48F2-B8FA-ADD43ACE0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027055-E4B2-4FB4-BD96-989BE86C838C}" type="pres">
      <dgm:prSet presAssocID="{11DF11D0-D8F3-4460-90D5-8842D904F304}" presName="linNode" presStyleCnt="0"/>
      <dgm:spPr/>
    </dgm:pt>
    <dgm:pt modelId="{A8147685-231E-4AAF-B72A-9081EAE3D23B}" type="pres">
      <dgm:prSet presAssocID="{11DF11D0-D8F3-4460-90D5-8842D904F304}" presName="parentText" presStyleLbl="node1" presStyleIdx="0" presStyleCnt="1" custScaleX="81632" custScaleY="75662" custLinFactNeighborX="-2909" custLinFactNeighborY="-168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4E3D99-C557-4944-B17C-92A51D29812F}" type="pres">
      <dgm:prSet presAssocID="{11DF11D0-D8F3-4460-90D5-8842D904F30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02D759-E657-4902-9907-729942993781}" srcId="{B8493F50-1612-48F2-B8FA-ADD43ACE08DE}" destId="{11DF11D0-D8F3-4460-90D5-8842D904F304}" srcOrd="0" destOrd="0" parTransId="{D5C60455-F899-41BD-A909-8CE21D0C5999}" sibTransId="{512F566A-4F78-4133-9CDA-96AF4D73EF25}"/>
    <dgm:cxn modelId="{BD3DCBE7-8343-7A4D-AD9B-68BCA1043C19}" type="presOf" srcId="{B8493F50-1612-48F2-B8FA-ADD43ACE08DE}" destId="{F88BE5CC-31D3-4F90-9EB2-22829B625591}" srcOrd="0" destOrd="0" presId="urn:microsoft.com/office/officeart/2005/8/layout/vList5"/>
    <dgm:cxn modelId="{E808E001-0452-2849-84FB-D30E3D5EE99F}" type="presOf" srcId="{11DF11D0-D8F3-4460-90D5-8842D904F304}" destId="{A8147685-231E-4AAF-B72A-9081EAE3D23B}" srcOrd="0" destOrd="0" presId="urn:microsoft.com/office/officeart/2005/8/layout/vList5"/>
    <dgm:cxn modelId="{33DE12D7-B6B2-4A40-A387-34FF9FD4B8A9}" type="presOf" srcId="{70146B4B-2587-46DB-A18B-4404AC30AB7C}" destId="{D24E3D99-C557-4944-B17C-92A51D29812F}" srcOrd="0" destOrd="0" presId="urn:microsoft.com/office/officeart/2005/8/layout/vList5"/>
    <dgm:cxn modelId="{3EC060FE-E4C7-46AE-9A05-98E67A12F76A}" srcId="{11DF11D0-D8F3-4460-90D5-8842D904F304}" destId="{70146B4B-2587-46DB-A18B-4404AC30AB7C}" srcOrd="0" destOrd="0" parTransId="{FE62CDC4-B60E-44D9-B65D-2121A00AFAB3}" sibTransId="{9812D7BE-68F3-4764-817A-497F4DFEA095}"/>
    <dgm:cxn modelId="{85618986-2259-AC49-911A-351CD8416C5A}" type="presParOf" srcId="{F88BE5CC-31D3-4F90-9EB2-22829B625591}" destId="{7C027055-E4B2-4FB4-BD96-989BE86C838C}" srcOrd="0" destOrd="0" presId="urn:microsoft.com/office/officeart/2005/8/layout/vList5"/>
    <dgm:cxn modelId="{B5082ACA-C944-304C-8D73-C4F303BAE705}" type="presParOf" srcId="{7C027055-E4B2-4FB4-BD96-989BE86C838C}" destId="{A8147685-231E-4AAF-B72A-9081EAE3D23B}" srcOrd="0" destOrd="0" presId="urn:microsoft.com/office/officeart/2005/8/layout/vList5"/>
    <dgm:cxn modelId="{DF541548-608E-7A4F-8980-4C2BEEA9B87D}" type="presParOf" srcId="{7C027055-E4B2-4FB4-BD96-989BE86C838C}" destId="{D24E3D99-C557-4944-B17C-92A51D2981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493F50-1612-48F2-B8FA-ADD43ACE08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DF11D0-D8F3-4460-90D5-8842D904F304}">
      <dgm:prSet phldrT="[Testo]" custT="1"/>
      <dgm:spPr/>
      <dgm:t>
        <a:bodyPr/>
        <a:lstStyle/>
        <a:p>
          <a:r>
            <a:rPr lang="it-IT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Azioni trasversali</a:t>
          </a:r>
        </a:p>
      </dgm:t>
    </dgm:pt>
    <dgm:pt modelId="{D5C60455-F899-41BD-A909-8CE21D0C5999}" type="parTrans" cxnId="{8402D759-E657-4902-9907-729942993781}">
      <dgm:prSet/>
      <dgm:spPr/>
      <dgm:t>
        <a:bodyPr/>
        <a:lstStyle/>
        <a:p>
          <a:endParaRPr lang="it-IT"/>
        </a:p>
      </dgm:t>
    </dgm:pt>
    <dgm:pt modelId="{512F566A-4F78-4133-9CDA-96AF4D73EF25}" type="sibTrans" cxnId="{8402D759-E657-4902-9907-729942993781}">
      <dgm:prSet/>
      <dgm:spPr/>
      <dgm:t>
        <a:bodyPr/>
        <a:lstStyle/>
        <a:p>
          <a:endParaRPr lang="it-IT"/>
        </a:p>
      </dgm:t>
    </dgm:pt>
    <dgm:pt modelId="{70146B4B-2587-46DB-A18B-4404AC30AB7C}">
      <dgm:prSet phldrT="[Testo]" custT="1"/>
      <dgm:spPr/>
      <dgm:t>
        <a:bodyPr lIns="108000" rIns="108000"/>
        <a:lstStyle/>
        <a:p>
          <a:pPr marL="182563" indent="-182563">
            <a:lnSpc>
              <a:spcPct val="114000"/>
            </a:lnSpc>
          </a:pPr>
          <a:r>
            <a:rPr lang="it-IT" sz="1200" dirty="0" smtClean="0">
              <a:latin typeface="Calibri" panose="020F0502020204030204" pitchFamily="34" charset="0"/>
            </a:rPr>
            <a:t>Abilitanti all’erogazione dei servizi, come investimenti in </a:t>
          </a:r>
          <a:r>
            <a:rPr lang="it-IT" sz="1200" b="1" dirty="0" smtClean="0">
              <a:latin typeface="Calibri" panose="020F0502020204030204" pitchFamily="34" charset="0"/>
            </a:rPr>
            <a:t>cloud</a:t>
          </a:r>
          <a:r>
            <a:rPr lang="it-IT" sz="1200" dirty="0" smtClean="0">
              <a:latin typeface="Calibri" panose="020F0502020204030204" pitchFamily="34" charset="0"/>
            </a:rPr>
            <a:t>, </a:t>
          </a:r>
          <a:r>
            <a:rPr lang="it-IT" sz="1200" b="1" dirty="0" smtClean="0">
              <a:latin typeface="Calibri" panose="020F0502020204030204" pitchFamily="34" charset="0"/>
            </a:rPr>
            <a:t>bonifica dati della PA</a:t>
          </a:r>
          <a:r>
            <a:rPr lang="it-IT" sz="1200" dirty="0" smtClean="0">
              <a:latin typeface="Calibri" panose="020F0502020204030204" pitchFamily="34" charset="0"/>
            </a:rPr>
            <a:t>, </a:t>
          </a:r>
          <a:r>
            <a:rPr lang="it-IT" sz="1200" b="1" dirty="0" smtClean="0">
              <a:latin typeface="Calibri" panose="020F0502020204030204" pitchFamily="34" charset="0"/>
            </a:rPr>
            <a:t>modelli di interoperabilità</a:t>
          </a:r>
          <a:r>
            <a:rPr lang="it-IT" sz="1200" dirty="0" smtClean="0">
              <a:latin typeface="Calibri" panose="020F0502020204030204" pitchFamily="34" charset="0"/>
            </a:rPr>
            <a:t>, …</a:t>
          </a:r>
          <a:endParaRPr lang="it-IT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62CDC4-B60E-44D9-B65D-2121A00AFAB3}" type="parTrans" cxnId="{3EC060FE-E4C7-46AE-9A05-98E67A12F76A}">
      <dgm:prSet/>
      <dgm:spPr/>
      <dgm:t>
        <a:bodyPr/>
        <a:lstStyle/>
        <a:p>
          <a:endParaRPr lang="it-IT"/>
        </a:p>
      </dgm:t>
    </dgm:pt>
    <dgm:pt modelId="{9812D7BE-68F3-4764-817A-497F4DFEA095}" type="sibTrans" cxnId="{3EC060FE-E4C7-46AE-9A05-98E67A12F76A}">
      <dgm:prSet/>
      <dgm:spPr/>
      <dgm:t>
        <a:bodyPr/>
        <a:lstStyle/>
        <a:p>
          <a:endParaRPr lang="it-IT"/>
        </a:p>
      </dgm:t>
    </dgm:pt>
    <dgm:pt modelId="{DBBA5C4E-58D6-4209-853B-6AAD7C296B6E}">
      <dgm:prSet phldrT="[Testo]" custT="1"/>
      <dgm:spPr/>
      <dgm:t>
        <a:bodyPr lIns="108000" rIns="108000"/>
        <a:lstStyle/>
        <a:p>
          <a:pPr marL="182563" indent="-182563">
            <a:lnSpc>
              <a:spcPct val="114000"/>
            </a:lnSpc>
          </a:pPr>
          <a:r>
            <a:rPr lang="it-IT" sz="1200" b="1" dirty="0" smtClean="0">
              <a:latin typeface="Calibri" panose="020F0502020204030204" pitchFamily="34" charset="0"/>
            </a:rPr>
            <a:t>Piattaforme</a:t>
          </a:r>
          <a:r>
            <a:rPr lang="it-IT" sz="1200" dirty="0" smtClean="0">
              <a:latin typeface="Calibri" panose="020F0502020204030204" pitchFamily="34" charset="0"/>
            </a:rPr>
            <a:t>: nazionali, </a:t>
          </a:r>
          <a:r>
            <a:rPr lang="it-IT" sz="1200" b="0" dirty="0" smtClean="0">
              <a:latin typeface="Calibri" panose="020F0502020204030204" pitchFamily="34" charset="0"/>
            </a:rPr>
            <a:t>Casa del cittadino, piattaforme partecipative, </a:t>
          </a:r>
          <a:r>
            <a:rPr lang="it-IT" sz="1200" dirty="0" smtClean="0">
              <a:latin typeface="Calibri" panose="020F0502020204030204" pitchFamily="34" charset="0"/>
            </a:rPr>
            <a:t>piattaforme per big data </a:t>
          </a:r>
          <a:r>
            <a:rPr lang="it-IT" sz="1200" dirty="0" err="1" smtClean="0">
              <a:latin typeface="Calibri" panose="020F0502020204030204" pitchFamily="34" charset="0"/>
            </a:rPr>
            <a:t>analytics</a:t>
          </a:r>
          <a:endParaRPr lang="it-IT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9B1916-F58D-4782-A0C2-C1B93D73FB2E}" type="parTrans" cxnId="{F80D212A-6B9B-4BDF-B149-91526D123191}">
      <dgm:prSet/>
      <dgm:spPr/>
      <dgm:t>
        <a:bodyPr/>
        <a:lstStyle/>
        <a:p>
          <a:endParaRPr lang="it-IT"/>
        </a:p>
      </dgm:t>
    </dgm:pt>
    <dgm:pt modelId="{9017B64F-99DF-4BF0-8682-E007FD8D3C67}" type="sibTrans" cxnId="{F80D212A-6B9B-4BDF-B149-91526D123191}">
      <dgm:prSet/>
      <dgm:spPr/>
      <dgm:t>
        <a:bodyPr/>
        <a:lstStyle/>
        <a:p>
          <a:endParaRPr lang="it-IT"/>
        </a:p>
      </dgm:t>
    </dgm:pt>
    <dgm:pt modelId="{F88BE5CC-31D3-4F90-9EB2-22829B625591}" type="pres">
      <dgm:prSet presAssocID="{B8493F50-1612-48F2-B8FA-ADD43ACE0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027055-E4B2-4FB4-BD96-989BE86C838C}" type="pres">
      <dgm:prSet presAssocID="{11DF11D0-D8F3-4460-90D5-8842D904F304}" presName="linNode" presStyleCnt="0"/>
      <dgm:spPr/>
    </dgm:pt>
    <dgm:pt modelId="{A8147685-231E-4AAF-B72A-9081EAE3D23B}" type="pres">
      <dgm:prSet presAssocID="{11DF11D0-D8F3-4460-90D5-8842D904F304}" presName="parentText" presStyleLbl="node1" presStyleIdx="0" presStyleCnt="1" custScaleX="81632" custScaleY="75662" custLinFactNeighborX="-2909" custLinFactNeighborY="-168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4E3D99-C557-4944-B17C-92A51D29812F}" type="pres">
      <dgm:prSet presAssocID="{11DF11D0-D8F3-4460-90D5-8842D904F304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80D212A-6B9B-4BDF-B149-91526D123191}" srcId="{11DF11D0-D8F3-4460-90D5-8842D904F304}" destId="{DBBA5C4E-58D6-4209-853B-6AAD7C296B6E}" srcOrd="1" destOrd="0" parTransId="{379B1916-F58D-4782-A0C2-C1B93D73FB2E}" sibTransId="{9017B64F-99DF-4BF0-8682-E007FD8D3C67}"/>
    <dgm:cxn modelId="{8402D759-E657-4902-9907-729942993781}" srcId="{B8493F50-1612-48F2-B8FA-ADD43ACE08DE}" destId="{11DF11D0-D8F3-4460-90D5-8842D904F304}" srcOrd="0" destOrd="0" parTransId="{D5C60455-F899-41BD-A909-8CE21D0C5999}" sibTransId="{512F566A-4F78-4133-9CDA-96AF4D73EF25}"/>
    <dgm:cxn modelId="{44D2E765-DA0C-9044-90BC-97D731560745}" type="presOf" srcId="{70146B4B-2587-46DB-A18B-4404AC30AB7C}" destId="{D24E3D99-C557-4944-B17C-92A51D29812F}" srcOrd="0" destOrd="0" presId="urn:microsoft.com/office/officeart/2005/8/layout/vList5"/>
    <dgm:cxn modelId="{3164999B-639B-7844-B1CD-E402C2A3F7C0}" type="presOf" srcId="{DBBA5C4E-58D6-4209-853B-6AAD7C296B6E}" destId="{D24E3D99-C557-4944-B17C-92A51D29812F}" srcOrd="0" destOrd="1" presId="urn:microsoft.com/office/officeart/2005/8/layout/vList5"/>
    <dgm:cxn modelId="{BE70D607-5F0A-B04A-9A0C-A4C490E4D9CB}" type="presOf" srcId="{11DF11D0-D8F3-4460-90D5-8842D904F304}" destId="{A8147685-231E-4AAF-B72A-9081EAE3D23B}" srcOrd="0" destOrd="0" presId="urn:microsoft.com/office/officeart/2005/8/layout/vList5"/>
    <dgm:cxn modelId="{3EC060FE-E4C7-46AE-9A05-98E67A12F76A}" srcId="{11DF11D0-D8F3-4460-90D5-8842D904F304}" destId="{70146B4B-2587-46DB-A18B-4404AC30AB7C}" srcOrd="0" destOrd="0" parTransId="{FE62CDC4-B60E-44D9-B65D-2121A00AFAB3}" sibTransId="{9812D7BE-68F3-4764-817A-497F4DFEA095}"/>
    <dgm:cxn modelId="{A8CA897D-5BD5-BC4F-8CFD-07FD463AB864}" type="presOf" srcId="{B8493F50-1612-48F2-B8FA-ADD43ACE08DE}" destId="{F88BE5CC-31D3-4F90-9EB2-22829B625591}" srcOrd="0" destOrd="0" presId="urn:microsoft.com/office/officeart/2005/8/layout/vList5"/>
    <dgm:cxn modelId="{F19BE2F5-193C-9F46-8267-800AED3DD447}" type="presParOf" srcId="{F88BE5CC-31D3-4F90-9EB2-22829B625591}" destId="{7C027055-E4B2-4FB4-BD96-989BE86C838C}" srcOrd="0" destOrd="0" presId="urn:microsoft.com/office/officeart/2005/8/layout/vList5"/>
    <dgm:cxn modelId="{33FD1FA1-0471-8D4D-94D8-214AB2462951}" type="presParOf" srcId="{7C027055-E4B2-4FB4-BD96-989BE86C838C}" destId="{A8147685-231E-4AAF-B72A-9081EAE3D23B}" srcOrd="0" destOrd="0" presId="urn:microsoft.com/office/officeart/2005/8/layout/vList5"/>
    <dgm:cxn modelId="{EE975445-E030-DA4A-BFBA-DBDD8709C1D7}" type="presParOf" srcId="{7C027055-E4B2-4FB4-BD96-989BE86C838C}" destId="{D24E3D99-C557-4944-B17C-92A51D2981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47685-231E-4AAF-B72A-9081EAE3D23B}">
      <dsp:nvSpPr>
        <dsp:cNvPr id="0" name=""/>
        <dsp:cNvSpPr/>
      </dsp:nvSpPr>
      <dsp:spPr>
        <a:xfrm>
          <a:off x="230453" y="166934"/>
          <a:ext cx="2335123" cy="945554"/>
        </a:xfrm>
        <a:prstGeom prst="roundRect">
          <a:avLst/>
        </a:prstGeom>
        <a:solidFill>
          <a:srgbClr val="14A5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bel"/>
              <a:cs typeface="Abel"/>
            </a:rPr>
            <a:t>Ecosistemi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>
              <a:latin typeface="Abel"/>
              <a:cs typeface="Abel"/>
            </a:rPr>
            <a:t>(80% degli interventi)</a:t>
          </a:r>
          <a:endParaRPr lang="it-IT" sz="1400" b="0" kern="1200" dirty="0">
            <a:latin typeface="Abel"/>
            <a:cs typeface="Abel"/>
          </a:endParaRPr>
        </a:p>
      </dsp:txBody>
      <dsp:txXfrm>
        <a:off x="276611" y="213092"/>
        <a:ext cx="2242807" cy="853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47685-231E-4AAF-B72A-9081EAE3D23B}">
      <dsp:nvSpPr>
        <dsp:cNvPr id="0" name=""/>
        <dsp:cNvSpPr/>
      </dsp:nvSpPr>
      <dsp:spPr>
        <a:xfrm>
          <a:off x="0" y="136614"/>
          <a:ext cx="2380375" cy="981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latin typeface="Abel"/>
              <a:cs typeface="Abel"/>
            </a:rPr>
            <a:t>Azioni trasversali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kern="1200" dirty="0" smtClean="0">
              <a:latin typeface="Abel"/>
              <a:cs typeface="Abel"/>
            </a:rPr>
            <a:t>(20%)</a:t>
          </a:r>
          <a:endParaRPr lang="it-IT" sz="1400" b="0" kern="1200" dirty="0">
            <a:latin typeface="Abel"/>
            <a:cs typeface="Abel"/>
          </a:endParaRPr>
        </a:p>
      </dsp:txBody>
      <dsp:txXfrm>
        <a:off x="47892" y="184506"/>
        <a:ext cx="2284591" cy="885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3D99-C557-4944-B17C-92A51D29812F}">
      <dsp:nvSpPr>
        <dsp:cNvPr id="0" name=""/>
        <dsp:cNvSpPr/>
      </dsp:nvSpPr>
      <dsp:spPr>
        <a:xfrm rot="5400000">
          <a:off x="1945225" y="-548538"/>
          <a:ext cx="1093452" cy="24652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82563" lvl="1" indent="-182563" algn="l" defTabSz="533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Focus su </a:t>
          </a:r>
          <a:r>
            <a:rPr lang="it-IT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ambiente e territorio </a:t>
          </a:r>
          <a:r>
            <a:rPr lang="it-IT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it-IT" sz="1200" b="0" kern="1200" dirty="0" smtClean="0">
              <a:latin typeface="Calibri" panose="020F0502020204030204" pitchFamily="34" charset="0"/>
            </a:rPr>
            <a:t>gestione</a:t>
          </a:r>
          <a:r>
            <a:rPr lang="it-IT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territorio, sicurezza, etc.), </a:t>
          </a:r>
          <a:r>
            <a:rPr lang="it-IT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edilizia e catasto</a:t>
          </a:r>
          <a:r>
            <a:rPr lang="it-IT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tributi </a:t>
          </a:r>
          <a:r>
            <a:rPr lang="it-IT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it-IT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assistenza e sostegno sociale</a:t>
          </a:r>
          <a:endParaRPr lang="it-IT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9337" y="190728"/>
        <a:ext cx="2411850" cy="986696"/>
      </dsp:txXfrm>
    </dsp:sp>
    <dsp:sp modelId="{A8147685-231E-4AAF-B72A-9081EAE3D23B}">
      <dsp:nvSpPr>
        <dsp:cNvPr id="0" name=""/>
        <dsp:cNvSpPr/>
      </dsp:nvSpPr>
      <dsp:spPr>
        <a:xfrm>
          <a:off x="55640" y="144006"/>
          <a:ext cx="1131983" cy="103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Ecosistemi</a:t>
          </a:r>
        </a:p>
      </dsp:txBody>
      <dsp:txXfrm>
        <a:off x="106124" y="194490"/>
        <a:ext cx="1031015" cy="933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3D99-C557-4944-B17C-92A51D29812F}">
      <dsp:nvSpPr>
        <dsp:cNvPr id="0" name=""/>
        <dsp:cNvSpPr/>
      </dsp:nvSpPr>
      <dsp:spPr>
        <a:xfrm rot="5400000">
          <a:off x="1513599" y="-8478"/>
          <a:ext cx="1956704" cy="24652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82563" lvl="1" indent="-182563" algn="l" defTabSz="533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>
              <a:latin typeface="Calibri" panose="020F0502020204030204" pitchFamily="34" charset="0"/>
            </a:rPr>
            <a:t>Abilitanti all’erogazione dei servizi, come investimenti in </a:t>
          </a:r>
          <a:r>
            <a:rPr lang="it-IT" sz="1200" b="1" kern="1200" dirty="0" smtClean="0">
              <a:latin typeface="Calibri" panose="020F0502020204030204" pitchFamily="34" charset="0"/>
            </a:rPr>
            <a:t>cloud</a:t>
          </a:r>
          <a:r>
            <a:rPr lang="it-IT" sz="1200" kern="1200" dirty="0" smtClean="0">
              <a:latin typeface="Calibri" panose="020F0502020204030204" pitchFamily="34" charset="0"/>
            </a:rPr>
            <a:t>, </a:t>
          </a:r>
          <a:r>
            <a:rPr lang="it-IT" sz="1200" b="1" kern="1200" dirty="0" smtClean="0">
              <a:latin typeface="Calibri" panose="020F0502020204030204" pitchFamily="34" charset="0"/>
            </a:rPr>
            <a:t>bonifica dati della PA</a:t>
          </a:r>
          <a:r>
            <a:rPr lang="it-IT" sz="1200" kern="1200" dirty="0" smtClean="0">
              <a:latin typeface="Calibri" panose="020F0502020204030204" pitchFamily="34" charset="0"/>
            </a:rPr>
            <a:t>, </a:t>
          </a:r>
          <a:r>
            <a:rPr lang="it-IT" sz="1200" b="1" kern="1200" dirty="0" smtClean="0">
              <a:latin typeface="Calibri" panose="020F0502020204030204" pitchFamily="34" charset="0"/>
            </a:rPr>
            <a:t>modelli di interoperabilità</a:t>
          </a:r>
          <a:r>
            <a:rPr lang="it-IT" sz="1200" kern="1200" dirty="0" smtClean="0">
              <a:latin typeface="Calibri" panose="020F0502020204030204" pitchFamily="34" charset="0"/>
            </a:rPr>
            <a:t>, …</a:t>
          </a:r>
          <a:endParaRPr lang="it-IT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82563" lvl="1" indent="-182563" algn="l" defTabSz="533400">
            <a:lnSpc>
              <a:spcPct val="114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Calibri" panose="020F0502020204030204" pitchFamily="34" charset="0"/>
            </a:rPr>
            <a:t>Piattaforme</a:t>
          </a:r>
          <a:r>
            <a:rPr lang="it-IT" sz="1200" kern="1200" dirty="0" smtClean="0">
              <a:latin typeface="Calibri" panose="020F0502020204030204" pitchFamily="34" charset="0"/>
            </a:rPr>
            <a:t>: nazionali, </a:t>
          </a:r>
          <a:r>
            <a:rPr lang="it-IT" sz="1200" b="0" kern="1200" dirty="0" smtClean="0">
              <a:latin typeface="Calibri" panose="020F0502020204030204" pitchFamily="34" charset="0"/>
            </a:rPr>
            <a:t>Casa del cittadino, piattaforme partecipative, </a:t>
          </a:r>
          <a:r>
            <a:rPr lang="it-IT" sz="1200" kern="1200" dirty="0" smtClean="0">
              <a:latin typeface="Calibri" panose="020F0502020204030204" pitchFamily="34" charset="0"/>
            </a:rPr>
            <a:t>piattaforme per big data </a:t>
          </a:r>
          <a:r>
            <a:rPr lang="it-IT" sz="1200" kern="1200" dirty="0" err="1" smtClean="0">
              <a:latin typeface="Calibri" panose="020F0502020204030204" pitchFamily="34" charset="0"/>
            </a:rPr>
            <a:t>analytics</a:t>
          </a:r>
          <a:endParaRPr lang="it-IT" sz="1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59337" y="341302"/>
        <a:ext cx="2369710" cy="1765668"/>
      </dsp:txXfrm>
    </dsp:sp>
    <dsp:sp modelId="{A8147685-231E-4AAF-B72A-9081EAE3D23B}">
      <dsp:nvSpPr>
        <dsp:cNvPr id="0" name=""/>
        <dsp:cNvSpPr/>
      </dsp:nvSpPr>
      <dsp:spPr>
        <a:xfrm>
          <a:off x="55640" y="257694"/>
          <a:ext cx="1131983" cy="1850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Azioni trasversali</a:t>
          </a:r>
        </a:p>
      </dsp:txBody>
      <dsp:txXfrm>
        <a:off x="110899" y="312953"/>
        <a:ext cx="1021465" cy="174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0.0398</cdr:x>
      <cdr:y>0.48728</cdr:y>
    </cdr:from>
    <cdr:to>
      <cdr:x>0.21508</cdr:x>
      <cdr:y>0.6367</cdr:y>
    </cdr:to>
    <cdr:sp macro="" textlink="">
      <cdr:nvSpPr>
        <cdr:cNvPr id="2" name="CasellaDiTesto 11"/>
        <cdr:cNvSpPr txBox="1"/>
      </cdr:nvSpPr>
      <cdr:spPr>
        <a:xfrm xmlns:a="http://schemas.openxmlformats.org/drawingml/2006/main">
          <a:off x="232641" y="731781"/>
          <a:ext cx="1024542" cy="2243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bel"/>
              <a:cs typeface="Abel"/>
            </a:rPr>
            <a:t>13</a:t>
          </a:r>
          <a:endParaRPr lang="it-IT" sz="1600" dirty="0">
            <a:solidFill>
              <a:schemeClr val="tx1">
                <a:lumMod val="65000"/>
                <a:lumOff val="35000"/>
              </a:schemeClr>
            </a:solidFill>
            <a:latin typeface="Abel"/>
            <a:cs typeface="Abel"/>
          </a:endParaRPr>
        </a:p>
      </cdr:txBody>
    </cdr:sp>
  </cdr:relSizeAnchor>
  <cdr:relSizeAnchor xmlns:cdr="http://schemas.openxmlformats.org/drawingml/2006/chartDrawing">
    <cdr:from>
      <cdr:x>0.75734</cdr:x>
      <cdr:y>0.48009</cdr:y>
    </cdr:from>
    <cdr:to>
      <cdr:x>0.93262</cdr:x>
      <cdr:y>0.62951</cdr:y>
    </cdr:to>
    <cdr:sp macro="" textlink="">
      <cdr:nvSpPr>
        <cdr:cNvPr id="3" name="CasellaDiTesto 11"/>
        <cdr:cNvSpPr txBox="1"/>
      </cdr:nvSpPr>
      <cdr:spPr>
        <a:xfrm xmlns:a="http://schemas.openxmlformats.org/drawingml/2006/main">
          <a:off x="4426781" y="720992"/>
          <a:ext cx="1024542" cy="2243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>
              <a:solidFill>
                <a:srgbClr val="595959"/>
              </a:solidFill>
              <a:latin typeface="Abel"/>
              <a:cs typeface="Abel"/>
            </a:rPr>
            <a:t>19</a:t>
          </a:r>
        </a:p>
      </cdr:txBody>
    </cdr:sp>
  </cdr:relSizeAnchor>
  <cdr:relSizeAnchor xmlns:cdr="http://schemas.openxmlformats.org/drawingml/2006/chartDrawing">
    <cdr:from>
      <cdr:x>0.20122</cdr:x>
      <cdr:y>0.4948</cdr:y>
    </cdr:from>
    <cdr:to>
      <cdr:x>0.3765</cdr:x>
      <cdr:y>0.64422</cdr:y>
    </cdr:to>
    <cdr:sp macro="" textlink="">
      <cdr:nvSpPr>
        <cdr:cNvPr id="4" name="CasellaDiTesto 11"/>
        <cdr:cNvSpPr txBox="1"/>
      </cdr:nvSpPr>
      <cdr:spPr>
        <a:xfrm xmlns:a="http://schemas.openxmlformats.org/drawingml/2006/main">
          <a:off x="1176185" y="743081"/>
          <a:ext cx="1024542" cy="2243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dirty="0">
              <a:solidFill>
                <a:srgbClr val="595959"/>
              </a:solidFill>
              <a:latin typeface="Tillitium"/>
            </a:rPr>
            <a:t>88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7187-4121-764C-BCCA-C54BC65EDFC1}" type="datetimeFigureOut">
              <a:rPr lang="en-US" smtClean="0"/>
              <a:t>24/10/19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D592-8FB4-5E46-85FA-8C15A28C5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4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it-IT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it-IT" sz="12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CA7EB0-93E0-48CB-ABC4-C4CBC4993B05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28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it-IT" sz="1200" b="0" baseline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5D592-8FB4-5E46-85FA-8C15A28C58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35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28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5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3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7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7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2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49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7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7F7F-348A-0446-8F53-29D6B84092AA}" type="datetimeFigureOut">
              <a:rPr lang="it-IT" smtClean="0"/>
              <a:t>24/10/19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7979-20A5-1C4B-B9E8-B7F63C240F0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emf"/><Relationship Id="rId5" Type="http://schemas.openxmlformats.org/officeDocument/2006/relationships/image" Target="../media/image25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14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iinnovazionesociale.it/bari-partecipa-casa-del-cittadino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2.emf"/><Relationship Id="rId6" Type="http://schemas.openxmlformats.org/officeDocument/2006/relationships/image" Target="../media/image14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4.xml"/><Relationship Id="rId12" Type="http://schemas.openxmlformats.org/officeDocument/2006/relationships/diagramQuickStyle" Target="../diagrams/quickStyle4.xml"/><Relationship Id="rId13" Type="http://schemas.openxmlformats.org/officeDocument/2006/relationships/diagramColors" Target="../diagrams/colors4.xml"/><Relationship Id="rId14" Type="http://schemas.microsoft.com/office/2007/relationships/diagramDrawing" Target="../diagrams/drawing4.xml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0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20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Relationship Id="rId4" Type="http://schemas.openxmlformats.org/officeDocument/2006/relationships/hyperlink" Target="https://servizi.torinofacile.it/info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hyperlink" Target="https://dime.comune.venezia.it" TargetMode="External"/><Relationship Id="rId9" Type="http://schemas.openxmlformats.org/officeDocument/2006/relationships/image" Target="../media/image19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32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16" y="130660"/>
            <a:ext cx="8897044" cy="401910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6" y="4336713"/>
            <a:ext cx="995270" cy="633145"/>
          </a:xfrm>
          <a:prstGeom prst="rect">
            <a:avLst/>
          </a:prstGeom>
        </p:spPr>
      </p:pic>
      <p:pic>
        <p:nvPicPr>
          <p:cNvPr id="7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1136386" y="4654179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8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433"/>
          <a:stretch/>
        </p:blipFill>
        <p:spPr>
          <a:xfrm>
            <a:off x="0" y="582038"/>
            <a:ext cx="9144000" cy="404581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49" y="228077"/>
            <a:ext cx="4533900" cy="4191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16" y="4336713"/>
            <a:ext cx="995270" cy="633145"/>
          </a:xfrm>
          <a:prstGeom prst="rect">
            <a:avLst/>
          </a:prstGeom>
        </p:spPr>
      </p:pic>
      <p:pic>
        <p:nvPicPr>
          <p:cNvPr id="9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1136386" y="4654179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Le piattaforme di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“data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(e big data)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analytics</a:t>
            </a:r>
            <a:r>
              <a:rPr lang="it-IT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”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6" name="Segnaposto contenuto 6"/>
          <p:cNvSpPr txBox="1">
            <a:spLocks/>
          </p:cNvSpPr>
          <p:nvPr/>
        </p:nvSpPr>
        <p:spPr>
          <a:xfrm>
            <a:off x="4603750" y="12477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sp>
        <p:nvSpPr>
          <p:cNvPr id="20" name="Segnaposto contenuto 6"/>
          <p:cNvSpPr txBox="1">
            <a:spLocks/>
          </p:cNvSpPr>
          <p:nvPr/>
        </p:nvSpPr>
        <p:spPr>
          <a:xfrm>
            <a:off x="4756150" y="14001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16" y="2788339"/>
            <a:ext cx="2986521" cy="869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9583" y="3735797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“City data Platform”</a:t>
            </a:r>
            <a:endParaRPr lang="it-IT" dirty="0">
              <a:latin typeface="Aber"/>
              <a:cs typeface="Ab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63" y="1070955"/>
            <a:ext cx="2570873" cy="94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263" y="2018119"/>
            <a:ext cx="2658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</a:t>
            </a:r>
            <a:r>
              <a:rPr lang="it-IT" dirty="0" err="1" smtClean="0">
                <a:latin typeface="Aber"/>
                <a:cs typeface="Aber"/>
              </a:rPr>
              <a:t>Cruscottistica</a:t>
            </a:r>
            <a:r>
              <a:rPr lang="it-IT" dirty="0" smtClean="0">
                <a:latin typeface="Aber"/>
                <a:cs typeface="Aber"/>
              </a:rPr>
              <a:t> urbana e governo dei dati”</a:t>
            </a:r>
            <a:endParaRPr lang="it-IT" dirty="0">
              <a:latin typeface="Aber"/>
              <a:cs typeface="Ab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140" y="2811255"/>
            <a:ext cx="2414045" cy="79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140" y="981493"/>
            <a:ext cx="2758624" cy="1036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340" y="1322484"/>
            <a:ext cx="2675965" cy="6544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0986" y="2018119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</a:t>
            </a:r>
            <a:r>
              <a:rPr lang="it-IT" dirty="0" err="1" smtClean="0">
                <a:latin typeface="Aber"/>
                <a:cs typeface="Aber"/>
              </a:rPr>
              <a:t>MeSm@rt</a:t>
            </a:r>
            <a:r>
              <a:rPr lang="it-IT" dirty="0" smtClean="0">
                <a:latin typeface="Aber"/>
                <a:cs typeface="Aber"/>
              </a:rPr>
              <a:t>”</a:t>
            </a:r>
            <a:endParaRPr lang="it-IT" dirty="0">
              <a:latin typeface="Aber"/>
              <a:cs typeface="Ab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2140" y="3742858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“Piattaforma Smart city”</a:t>
            </a:r>
            <a:endParaRPr lang="it-IT" dirty="0">
              <a:latin typeface="Aber"/>
              <a:cs typeface="Abe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02" y="2614184"/>
            <a:ext cx="2795013" cy="1020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3728" y="3719090"/>
            <a:ext cx="2658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“Dati e big data </a:t>
            </a:r>
            <a:r>
              <a:rPr lang="it-IT" dirty="0" err="1" smtClean="0">
                <a:latin typeface="Aber"/>
                <a:cs typeface="Aber"/>
              </a:rPr>
              <a:t>analytics</a:t>
            </a:r>
            <a:r>
              <a:rPr lang="it-IT" dirty="0" smtClean="0">
                <a:latin typeface="Aber"/>
                <a:cs typeface="Aber"/>
              </a:rPr>
              <a:t> per la comunità”</a:t>
            </a:r>
            <a:endParaRPr lang="it-IT" dirty="0">
              <a:latin typeface="Aber"/>
              <a:cs typeface="Ab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9339" y="2018119"/>
            <a:ext cx="267596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ber"/>
                <a:cs typeface="Aber"/>
              </a:rPr>
              <a:t>“</a:t>
            </a:r>
            <a:r>
              <a:rPr lang="en-US" dirty="0" err="1" smtClean="0">
                <a:latin typeface="Aber"/>
                <a:cs typeface="Aber"/>
              </a:rPr>
              <a:t>Infrastruttura</a:t>
            </a:r>
            <a:r>
              <a:rPr lang="en-US" dirty="0" smtClean="0">
                <a:latin typeface="Aber"/>
                <a:cs typeface="Aber"/>
              </a:rPr>
              <a:t> </a:t>
            </a:r>
            <a:r>
              <a:rPr lang="en-US" dirty="0" err="1">
                <a:latin typeface="Aber"/>
                <a:cs typeface="Aber"/>
              </a:rPr>
              <a:t>Dati</a:t>
            </a:r>
            <a:r>
              <a:rPr lang="en-US" dirty="0">
                <a:latin typeface="Aber"/>
                <a:cs typeface="Aber"/>
              </a:rPr>
              <a:t> </a:t>
            </a:r>
            <a:r>
              <a:rPr lang="en-US" dirty="0" err="1" smtClean="0">
                <a:latin typeface="Aber"/>
                <a:cs typeface="Aber"/>
              </a:rPr>
              <a:t>Unitaria</a:t>
            </a:r>
            <a:r>
              <a:rPr lang="en-US" dirty="0" smtClean="0">
                <a:latin typeface="Aber"/>
                <a:cs typeface="Aber"/>
              </a:rPr>
              <a:t>” </a:t>
            </a:r>
            <a:endParaRPr lang="en-US" dirty="0">
              <a:latin typeface="Aber"/>
              <a:cs typeface="Aber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16" y="4354350"/>
            <a:ext cx="995270" cy="633145"/>
          </a:xfrm>
          <a:prstGeom prst="rect">
            <a:avLst/>
          </a:prstGeom>
        </p:spPr>
      </p:pic>
      <p:pic>
        <p:nvPicPr>
          <p:cNvPr id="22" name="Immagin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1136386" y="4671816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Le piattaforme partecipative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2376" r="12376"/>
          <a:stretch>
            <a:fillRect/>
          </a:stretch>
        </p:blipFill>
        <p:spPr>
          <a:xfrm>
            <a:off x="5043553" y="2117573"/>
            <a:ext cx="1556849" cy="1028592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6" name="Segnaposto contenuto 6"/>
          <p:cNvSpPr txBox="1">
            <a:spLocks/>
          </p:cNvSpPr>
          <p:nvPr/>
        </p:nvSpPr>
        <p:spPr>
          <a:xfrm>
            <a:off x="4603750" y="12477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78" y="1509110"/>
            <a:ext cx="2795013" cy="102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9959" y="1048386"/>
            <a:ext cx="2952566" cy="1069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402" y="2365399"/>
            <a:ext cx="1504462" cy="417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5294" y="2529311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“La città digitale collaborativa”</a:t>
            </a:r>
            <a:endParaRPr lang="it-IT" dirty="0">
              <a:latin typeface="Aber"/>
              <a:cs typeface="Aber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16" y="4354350"/>
            <a:ext cx="995270" cy="633145"/>
          </a:xfrm>
          <a:prstGeom prst="rect">
            <a:avLst/>
          </a:prstGeom>
        </p:spPr>
      </p:pic>
      <p:pic>
        <p:nvPicPr>
          <p:cNvPr id="16" name="Immagin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1136386" y="4671816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3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67" t="7194" b="10977"/>
          <a:stretch/>
        </p:blipFill>
        <p:spPr>
          <a:xfrm>
            <a:off x="2217596" y="1006143"/>
            <a:ext cx="6469204" cy="3385563"/>
          </a:xfr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96" y="138547"/>
            <a:ext cx="995270" cy="633145"/>
          </a:xfrm>
          <a:prstGeom prst="rect">
            <a:avLst/>
          </a:prstGeom>
        </p:spPr>
      </p:pic>
      <p:pic>
        <p:nvPicPr>
          <p:cNvPr id="8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160666" y="191458"/>
            <a:ext cx="1927399" cy="323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3785"/>
            <a:ext cx="2135842" cy="5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066003" y="2894154"/>
            <a:ext cx="4646516" cy="1181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latin typeface="Abel"/>
                <a:cs typeface="Abel"/>
              </a:rPr>
              <a:t>Grazie dell’attenzione</a:t>
            </a:r>
          </a:p>
          <a:p>
            <a:pPr marL="0" indent="0">
              <a:buNone/>
            </a:pPr>
            <a:r>
              <a:rPr lang="it-IT" sz="1700" dirty="0" smtClean="0">
                <a:latin typeface="Abel"/>
                <a:cs typeface="Abel"/>
              </a:rPr>
              <a:t>Daniela Venanzi</a:t>
            </a:r>
          </a:p>
          <a:p>
            <a:pPr marL="0" indent="0">
              <a:buNone/>
            </a:pPr>
            <a:r>
              <a:rPr lang="it-IT" sz="1700" dirty="0" err="1">
                <a:latin typeface="Abel"/>
                <a:cs typeface="Abel"/>
              </a:rPr>
              <a:t>d</a:t>
            </a:r>
            <a:r>
              <a:rPr lang="it-IT" sz="1700" dirty="0" err="1" smtClean="0">
                <a:latin typeface="Abel"/>
                <a:cs typeface="Abel"/>
              </a:rPr>
              <a:t>aniela.venanzi.esp@agenziacoesione.gov.it</a:t>
            </a:r>
            <a:endParaRPr lang="it-IT" sz="1700" dirty="0" smtClean="0"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10" y="682848"/>
            <a:ext cx="2780384" cy="1768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38" y="616682"/>
            <a:ext cx="3302000" cy="3403600"/>
          </a:xfrm>
          <a:prstGeom prst="rect">
            <a:avLst/>
          </a:prstGeom>
        </p:spPr>
      </p:pic>
      <p:pic>
        <p:nvPicPr>
          <p:cNvPr id="10" name="Immagin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2" t="7371" r="35310" b="82029"/>
          <a:stretch/>
        </p:blipFill>
        <p:spPr>
          <a:xfrm>
            <a:off x="6471656" y="1106954"/>
            <a:ext cx="2253352" cy="737528"/>
          </a:xfrm>
          <a:prstGeom prst="rect">
            <a:avLst/>
          </a:prstGeom>
        </p:spPr>
      </p:pic>
      <p:pic>
        <p:nvPicPr>
          <p:cNvPr id="11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6759402" y="1844482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23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Fonti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141979"/>
            <a:ext cx="8229599" cy="2823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 smtClean="0">
                <a:latin typeface="Abel"/>
                <a:cs typeface="Abel"/>
              </a:rPr>
              <a:t>Slide 2 </a:t>
            </a:r>
            <a:r>
              <a:rPr lang="it-IT" sz="1600" dirty="0" smtClean="0">
                <a:latin typeface="Abel"/>
                <a:cs typeface="Abel"/>
              </a:rPr>
              <a:t>– Istat </a:t>
            </a:r>
            <a:r>
              <a:rPr lang="it-IT" sz="1600" dirty="0">
                <a:latin typeface="Abel"/>
                <a:cs typeface="Abel"/>
              </a:rPr>
              <a:t>A</a:t>
            </a:r>
            <a:r>
              <a:rPr lang="it-IT" sz="1600" dirty="0" smtClean="0">
                <a:latin typeface="Abel"/>
                <a:cs typeface="Abel"/>
              </a:rPr>
              <a:t>tlante statistico dei comuni, 2015. Popolazione, giugno 2019. </a:t>
            </a:r>
          </a:p>
          <a:p>
            <a:pPr marL="0" indent="0">
              <a:buNone/>
            </a:pPr>
            <a:r>
              <a:rPr lang="it-IT" sz="1600" dirty="0" smtClean="0">
                <a:latin typeface="Abel"/>
                <a:cs typeface="Abel"/>
              </a:rPr>
              <a:t>Dotazione finanziaria, PON Metro in fase di riprogrammazione a seguito della comunicazione CE del 20 agosto 2019.</a:t>
            </a:r>
          </a:p>
          <a:p>
            <a:pPr marL="0" indent="0">
              <a:buNone/>
            </a:pPr>
            <a:r>
              <a:rPr lang="it-IT" sz="1600" b="1" dirty="0" smtClean="0">
                <a:latin typeface="Abel"/>
                <a:cs typeface="Abel"/>
              </a:rPr>
              <a:t>Slide 4 </a:t>
            </a:r>
            <a:r>
              <a:rPr lang="it-IT" sz="1600" dirty="0" smtClean="0">
                <a:latin typeface="Abel"/>
                <a:cs typeface="Abel"/>
              </a:rPr>
              <a:t>– Piano Operativi degli Organismi intermedi e Sistema di monitoraggio Delfi, aggiornamento al 30 settembre 2019</a:t>
            </a:r>
          </a:p>
          <a:p>
            <a:pPr marL="0" indent="0">
              <a:buNone/>
            </a:pPr>
            <a:r>
              <a:rPr lang="it-IT" sz="1600" b="1" dirty="0" smtClean="0">
                <a:solidFill>
                  <a:srgbClr val="404040"/>
                </a:solidFill>
                <a:latin typeface="Abel"/>
                <a:cs typeface="Abel"/>
              </a:rPr>
              <a:t>Slide 5</a:t>
            </a:r>
            <a:r>
              <a:rPr lang="it-IT" sz="1600" dirty="0" smtClean="0">
                <a:solidFill>
                  <a:srgbClr val="404040"/>
                </a:solidFill>
                <a:latin typeface="Abel"/>
                <a:cs typeface="Abel"/>
              </a:rPr>
              <a:t> – </a:t>
            </a:r>
            <a:r>
              <a:rPr lang="it-IT" sz="1600" dirty="0" smtClean="0">
                <a:latin typeface="Abel"/>
                <a:cs typeface="Abel"/>
              </a:rPr>
              <a:t>Piani </a:t>
            </a:r>
            <a:r>
              <a:rPr lang="it-IT" sz="1600" dirty="0" smtClean="0">
                <a:latin typeface="Abel"/>
                <a:cs typeface="Abel"/>
              </a:rPr>
              <a:t>Operativi dei Comuni, </a:t>
            </a:r>
            <a:r>
              <a:rPr lang="it-IT" sz="1600" dirty="0" smtClean="0">
                <a:latin typeface="Abel"/>
                <a:cs typeface="Abel"/>
              </a:rPr>
              <a:t>aggiornamento </a:t>
            </a:r>
            <a:r>
              <a:rPr lang="it-IT" sz="1600" dirty="0" smtClean="0">
                <a:latin typeface="Abel"/>
                <a:cs typeface="Abel"/>
              </a:rPr>
              <a:t>al 30 </a:t>
            </a:r>
            <a:r>
              <a:rPr lang="it-IT" sz="1600" dirty="0" smtClean="0">
                <a:latin typeface="Abel"/>
                <a:cs typeface="Abel"/>
              </a:rPr>
              <a:t>settembre</a:t>
            </a:r>
            <a:r>
              <a:rPr lang="it-IT" sz="1600" dirty="0" smtClean="0">
                <a:latin typeface="Abel"/>
                <a:cs typeface="Abel"/>
              </a:rPr>
              <a:t> 2019, prima dell’assegnazione delle riserva di </a:t>
            </a:r>
            <a:r>
              <a:rPr lang="it-IT" sz="1600" dirty="0" err="1" smtClean="0">
                <a:latin typeface="Abel"/>
                <a:cs typeface="Abel"/>
              </a:rPr>
              <a:t>premialit</a:t>
            </a:r>
            <a:r>
              <a:rPr lang="it-IT" sz="1600" dirty="0" err="1">
                <a:solidFill>
                  <a:srgbClr val="404040"/>
                </a:solidFill>
                <a:latin typeface="Abel"/>
                <a:cs typeface="Abel"/>
              </a:rPr>
              <a:t>à</a:t>
            </a:r>
            <a:endParaRPr lang="it-IT" sz="1600" dirty="0">
              <a:latin typeface="Abel"/>
              <a:cs typeface="Abel"/>
            </a:endParaRPr>
          </a:p>
          <a:p>
            <a:pPr marL="0" indent="0">
              <a:buNone/>
            </a:pPr>
            <a:r>
              <a:rPr lang="it-IT" sz="1600" b="1" dirty="0" smtClean="0">
                <a:solidFill>
                  <a:srgbClr val="404040"/>
                </a:solidFill>
                <a:latin typeface="Abel"/>
                <a:cs typeface="Abel"/>
              </a:rPr>
              <a:t>Slide 6 </a:t>
            </a:r>
            <a:r>
              <a:rPr lang="it-IT" sz="1600" dirty="0" smtClean="0">
                <a:solidFill>
                  <a:srgbClr val="404040"/>
                </a:solidFill>
                <a:latin typeface="Abel"/>
                <a:cs typeface="Abel"/>
              </a:rPr>
              <a:t>– </a:t>
            </a:r>
            <a:r>
              <a:rPr lang="it-IT" sz="1600" dirty="0" err="1" smtClean="0">
                <a:latin typeface="Abel"/>
                <a:cs typeface="Abel"/>
              </a:rPr>
              <a:t>AgID</a:t>
            </a:r>
            <a:r>
              <a:rPr lang="it-IT" sz="1600" dirty="0">
                <a:latin typeface="Abel"/>
                <a:cs typeface="Abel"/>
              </a:rPr>
              <a:t>, Elenco degli enti creditori aderenti a </a:t>
            </a:r>
            <a:r>
              <a:rPr lang="it-IT" sz="1600" dirty="0" err="1">
                <a:latin typeface="Abel"/>
                <a:cs typeface="Abel"/>
              </a:rPr>
              <a:t>PagoPA</a:t>
            </a:r>
            <a:r>
              <a:rPr lang="it-IT" sz="1600" dirty="0">
                <a:latin typeface="Abel"/>
                <a:cs typeface="Abel"/>
              </a:rPr>
              <a:t> estratta il 10 ottobre 2019 </a:t>
            </a:r>
            <a:endParaRPr lang="it-IT" sz="1600" dirty="0" smtClean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</p:spTree>
    <p:extLst>
      <p:ext uri="{BB962C8B-B14F-4D97-AF65-F5344CB8AC3E}">
        <p14:creationId xmlns:p14="http://schemas.microsoft.com/office/powerpoint/2010/main" val="212040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Il Programma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1" y="1965949"/>
            <a:ext cx="4337050" cy="2823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100" dirty="0" smtClean="0">
              <a:latin typeface="Abel"/>
              <a:cs typeface="Abel"/>
            </a:endParaRPr>
          </a:p>
          <a:p>
            <a:pPr marL="0" indent="0">
              <a:buNone/>
            </a:pPr>
            <a:r>
              <a:rPr lang="it-IT" sz="2100" dirty="0" smtClean="0">
                <a:latin typeface="Abel"/>
                <a:cs typeface="Abel"/>
              </a:rPr>
              <a:t>Area di intervento</a:t>
            </a:r>
            <a:endParaRPr lang="it-IT" sz="2100" dirty="0" smtClean="0">
              <a:solidFill>
                <a:srgbClr val="404040"/>
              </a:solidFill>
              <a:latin typeface="Abel"/>
              <a:cs typeface="Abel"/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Abel"/>
                <a:cs typeface="Abel"/>
              </a:rPr>
              <a:t>14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realtà urbane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31859C"/>
                </a:solidFill>
                <a:latin typeface="Abel"/>
                <a:cs typeface="Abel"/>
              </a:rPr>
              <a:t>1.274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comuni</a:t>
            </a:r>
          </a:p>
          <a:p>
            <a:pPr marL="0" indent="0">
              <a:buNone/>
            </a:pPr>
            <a:r>
              <a:rPr lang="it-IT" sz="2800" b="1" dirty="0">
                <a:solidFill>
                  <a:srgbClr val="31859C"/>
                </a:solidFill>
                <a:latin typeface="Abel"/>
                <a:cs typeface="Abel"/>
              </a:rPr>
              <a:t>21,2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milioni di cittadini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6012544" y="1247779"/>
            <a:ext cx="3544548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Risorse disponibili sul digitale</a:t>
            </a:r>
            <a:r>
              <a:rPr lang="it-IT" sz="2800" b="1" dirty="0" smtClean="0">
                <a:solidFill>
                  <a:srgbClr val="31859C"/>
                </a:solidFill>
                <a:latin typeface="Abel"/>
                <a:cs typeface="Abel"/>
              </a:rPr>
              <a:t>146,5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milioni di euro </a:t>
            </a:r>
          </a:p>
          <a:p>
            <a:pPr marL="0" indent="0">
              <a:buNone/>
            </a:pP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di cui </a:t>
            </a:r>
            <a:r>
              <a:rPr lang="it-IT" sz="2800" b="1" dirty="0" smtClean="0">
                <a:solidFill>
                  <a:srgbClr val="31859C"/>
                </a:solidFill>
                <a:latin typeface="Abel"/>
                <a:cs typeface="Abel"/>
              </a:rPr>
              <a:t>9,3 </a:t>
            </a:r>
            <a:r>
              <a:rPr lang="it-IT" sz="2100" dirty="0">
                <a:solidFill>
                  <a:srgbClr val="404040"/>
                </a:solidFill>
                <a:latin typeface="Abel"/>
                <a:cs typeface="Abel"/>
              </a:rPr>
              <a:t>di </a:t>
            </a:r>
            <a:r>
              <a:rPr lang="it-IT" sz="2100" dirty="0" err="1">
                <a:solidFill>
                  <a:srgbClr val="404040"/>
                </a:solidFill>
                <a:latin typeface="Abel"/>
                <a:cs typeface="Abel"/>
              </a:rPr>
              <a:t>premialità</a:t>
            </a:r>
            <a:endParaRPr lang="it-IT" sz="2100" dirty="0" smtClean="0">
              <a:solidFill>
                <a:srgbClr val="404040"/>
              </a:solidFill>
              <a:latin typeface="Abel"/>
              <a:cs typeface="Abel"/>
            </a:endParaRPr>
          </a:p>
          <a:p>
            <a:pPr marL="0" indent="0">
              <a:buFont typeface="Arial"/>
              <a:buNone/>
            </a:pP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                </a:t>
            </a: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grpSp>
        <p:nvGrpSpPr>
          <p:cNvPr id="8" name="Gruppo 50">
            <a:extLst>
              <a:ext uri="{FF2B5EF4-FFF2-40B4-BE49-F238E27FC236}">
                <a16:creationId xmlns:a16="http://schemas.microsoft.com/office/drawing/2014/main" xmlns="" id="{D17035D0-6500-4A07-9C28-EB2D0435C9C3}"/>
              </a:ext>
            </a:extLst>
          </p:cNvPr>
          <p:cNvGrpSpPr/>
          <p:nvPr/>
        </p:nvGrpSpPr>
        <p:grpSpPr>
          <a:xfrm>
            <a:off x="2962048" y="558190"/>
            <a:ext cx="3677193" cy="4165517"/>
            <a:chOff x="1118682" y="1780688"/>
            <a:chExt cx="4122619" cy="4768604"/>
          </a:xfrm>
        </p:grpSpPr>
        <p:pic>
          <p:nvPicPr>
            <p:cNvPr id="9" name="Immagine 51">
              <a:extLst>
                <a:ext uri="{FF2B5EF4-FFF2-40B4-BE49-F238E27FC236}">
                  <a16:creationId xmlns:a16="http://schemas.microsoft.com/office/drawing/2014/main" xmlns="" id="{F5977B28-70BD-4B2E-9E3C-42D6B297B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272" r="13890" b="15749"/>
            <a:stretch/>
          </p:blipFill>
          <p:spPr>
            <a:xfrm>
              <a:off x="1118682" y="1780688"/>
              <a:ext cx="4122619" cy="4768604"/>
            </a:xfrm>
            <a:prstGeom prst="rect">
              <a:avLst/>
            </a:prstGeom>
          </p:spPr>
        </p:pic>
        <p:sp>
          <p:nvSpPr>
            <p:cNvPr id="10" name="Ovale 53">
              <a:extLst>
                <a:ext uri="{FF2B5EF4-FFF2-40B4-BE49-F238E27FC236}">
                  <a16:creationId xmlns:a16="http://schemas.microsoft.com/office/drawing/2014/main" xmlns="" id="{6ADD41C7-320A-4011-9C62-F9006434BD97}"/>
                </a:ext>
              </a:extLst>
            </p:cNvPr>
            <p:cNvSpPr/>
            <p:nvPr/>
          </p:nvSpPr>
          <p:spPr>
            <a:xfrm>
              <a:off x="2981746" y="4263676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1" name="Ovale 54">
              <a:extLst>
                <a:ext uri="{FF2B5EF4-FFF2-40B4-BE49-F238E27FC236}">
                  <a16:creationId xmlns:a16="http://schemas.microsoft.com/office/drawing/2014/main" xmlns="" id="{7BDFFDCF-970C-480A-A142-51DE243382BD}"/>
                </a:ext>
              </a:extLst>
            </p:cNvPr>
            <p:cNvSpPr/>
            <p:nvPr/>
          </p:nvSpPr>
          <p:spPr>
            <a:xfrm>
              <a:off x="3668937" y="4595586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2" name="Ovale 55">
              <a:extLst>
                <a:ext uri="{FF2B5EF4-FFF2-40B4-BE49-F238E27FC236}">
                  <a16:creationId xmlns:a16="http://schemas.microsoft.com/office/drawing/2014/main" xmlns="" id="{B18FF123-D183-4B87-9727-F2216BB879BD}"/>
                </a:ext>
              </a:extLst>
            </p:cNvPr>
            <p:cNvSpPr/>
            <p:nvPr/>
          </p:nvSpPr>
          <p:spPr>
            <a:xfrm>
              <a:off x="4162308" y="4311156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3" name="Ovale 56">
              <a:extLst>
                <a:ext uri="{FF2B5EF4-FFF2-40B4-BE49-F238E27FC236}">
                  <a16:creationId xmlns:a16="http://schemas.microsoft.com/office/drawing/2014/main" xmlns="" id="{5DAB2BF5-7A39-4FA5-B364-63AB2F236BDB}"/>
                </a:ext>
              </a:extLst>
            </p:cNvPr>
            <p:cNvSpPr/>
            <p:nvPr/>
          </p:nvSpPr>
          <p:spPr>
            <a:xfrm>
              <a:off x="1991165" y="5369199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6" name="Ovale 57">
              <a:extLst>
                <a:ext uri="{FF2B5EF4-FFF2-40B4-BE49-F238E27FC236}">
                  <a16:creationId xmlns:a16="http://schemas.microsoft.com/office/drawing/2014/main" xmlns="" id="{F19CBE84-9395-4EC3-90C2-3F9A00C57A93}"/>
                </a:ext>
              </a:extLst>
            </p:cNvPr>
            <p:cNvSpPr/>
            <p:nvPr/>
          </p:nvSpPr>
          <p:spPr>
            <a:xfrm>
              <a:off x="4254591" y="5784878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7" name="Ovale 58">
              <a:extLst>
                <a:ext uri="{FF2B5EF4-FFF2-40B4-BE49-F238E27FC236}">
                  <a16:creationId xmlns:a16="http://schemas.microsoft.com/office/drawing/2014/main" xmlns="" id="{1F626F52-28CE-4F4D-B648-38F01B23C189}"/>
                </a:ext>
              </a:extLst>
            </p:cNvPr>
            <p:cNvSpPr/>
            <p:nvPr/>
          </p:nvSpPr>
          <p:spPr>
            <a:xfrm>
              <a:off x="4072308" y="5666584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8" name="Ovale 59">
              <a:extLst>
                <a:ext uri="{FF2B5EF4-FFF2-40B4-BE49-F238E27FC236}">
                  <a16:creationId xmlns:a16="http://schemas.microsoft.com/office/drawing/2014/main" xmlns="" id="{0740C472-2952-466D-9519-81B84952C413}"/>
                </a:ext>
              </a:extLst>
            </p:cNvPr>
            <p:cNvSpPr/>
            <p:nvPr/>
          </p:nvSpPr>
          <p:spPr>
            <a:xfrm>
              <a:off x="4010478" y="6017938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19" name="Ovale 60">
              <a:extLst>
                <a:ext uri="{FF2B5EF4-FFF2-40B4-BE49-F238E27FC236}">
                  <a16:creationId xmlns:a16="http://schemas.microsoft.com/office/drawing/2014/main" xmlns="" id="{17827184-315F-4F15-8922-3876BD5FA407}"/>
                </a:ext>
              </a:extLst>
            </p:cNvPr>
            <p:cNvSpPr/>
            <p:nvPr/>
          </p:nvSpPr>
          <p:spPr>
            <a:xfrm>
              <a:off x="3398288" y="5759052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0" name="Ovale 61">
              <a:extLst>
                <a:ext uri="{FF2B5EF4-FFF2-40B4-BE49-F238E27FC236}">
                  <a16:creationId xmlns:a16="http://schemas.microsoft.com/office/drawing/2014/main" xmlns="" id="{06E0A41C-686A-4211-8253-C93E6B1EA7E9}"/>
                </a:ext>
              </a:extLst>
            </p:cNvPr>
            <p:cNvSpPr/>
            <p:nvPr/>
          </p:nvSpPr>
          <p:spPr>
            <a:xfrm>
              <a:off x="2606401" y="3500787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1" name="Ovale 62">
              <a:extLst>
                <a:ext uri="{FF2B5EF4-FFF2-40B4-BE49-F238E27FC236}">
                  <a16:creationId xmlns:a16="http://schemas.microsoft.com/office/drawing/2014/main" xmlns="" id="{D1C98BC2-DD5D-4C75-B65C-44DCF5E02C36}"/>
                </a:ext>
              </a:extLst>
            </p:cNvPr>
            <p:cNvSpPr/>
            <p:nvPr/>
          </p:nvSpPr>
          <p:spPr>
            <a:xfrm>
              <a:off x="1802330" y="3178782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2" name="Ovale 63">
              <a:extLst>
                <a:ext uri="{FF2B5EF4-FFF2-40B4-BE49-F238E27FC236}">
                  <a16:creationId xmlns:a16="http://schemas.microsoft.com/office/drawing/2014/main" xmlns="" id="{E07F99FA-10F9-405B-BBB1-DDBDA4AB4F2F}"/>
                </a:ext>
              </a:extLst>
            </p:cNvPr>
            <p:cNvSpPr/>
            <p:nvPr/>
          </p:nvSpPr>
          <p:spPr>
            <a:xfrm>
              <a:off x="1465778" y="2892959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3" name="Ovale 66">
              <a:extLst>
                <a:ext uri="{FF2B5EF4-FFF2-40B4-BE49-F238E27FC236}">
                  <a16:creationId xmlns:a16="http://schemas.microsoft.com/office/drawing/2014/main" xmlns="" id="{BCD43CE4-D15E-4A90-91FF-964AB39926E3}"/>
                </a:ext>
              </a:extLst>
            </p:cNvPr>
            <p:cNvSpPr/>
            <p:nvPr/>
          </p:nvSpPr>
          <p:spPr>
            <a:xfrm>
              <a:off x="2028170" y="2601622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4" name="Ovale 67">
              <a:extLst>
                <a:ext uri="{FF2B5EF4-FFF2-40B4-BE49-F238E27FC236}">
                  <a16:creationId xmlns:a16="http://schemas.microsoft.com/office/drawing/2014/main" xmlns="" id="{97D8A00E-10F8-4A97-BA1E-F4164DF58C61}"/>
                </a:ext>
              </a:extLst>
            </p:cNvPr>
            <p:cNvSpPr/>
            <p:nvPr/>
          </p:nvSpPr>
          <p:spPr>
            <a:xfrm>
              <a:off x="2850515" y="2691719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25" name="Ovale 68">
              <a:extLst>
                <a:ext uri="{FF2B5EF4-FFF2-40B4-BE49-F238E27FC236}">
                  <a16:creationId xmlns:a16="http://schemas.microsoft.com/office/drawing/2014/main" xmlns="" id="{BDE7C078-FF98-44A0-BB11-0436B35F83EC}"/>
                </a:ext>
              </a:extLst>
            </p:cNvPr>
            <p:cNvSpPr/>
            <p:nvPr/>
          </p:nvSpPr>
          <p:spPr>
            <a:xfrm>
              <a:off x="2498234" y="3100067"/>
              <a:ext cx="180000" cy="180000"/>
            </a:xfrm>
            <a:prstGeom prst="ellipse">
              <a:avLst/>
            </a:prstGeom>
            <a:solidFill>
              <a:srgbClr val="14A5B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it-IT" sz="2400" kern="0">
                <a:solidFill>
                  <a:prstClr val="white"/>
                </a:solidFill>
                <a:latin typeface="EYInterstate Light"/>
              </a:endParaRPr>
            </a:p>
          </p:txBody>
        </p:sp>
      </p:grpSp>
      <p:pic>
        <p:nvPicPr>
          <p:cNvPr id="2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954219"/>
            <a:ext cx="1700375" cy="1081700"/>
          </a:xfrm>
          <a:prstGeom prst="rect">
            <a:avLst/>
          </a:prstGeom>
        </p:spPr>
      </p:pic>
      <p:pic>
        <p:nvPicPr>
          <p:cNvPr id="29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160666" y="191458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Lo stato dell’arte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6" name="Segnaposto contenuto 6"/>
          <p:cNvSpPr txBox="1">
            <a:spLocks/>
          </p:cNvSpPr>
          <p:nvPr/>
        </p:nvSpPr>
        <p:spPr>
          <a:xfrm>
            <a:off x="4603750" y="12477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grpSp>
        <p:nvGrpSpPr>
          <p:cNvPr id="20" name="Gruppo 8"/>
          <p:cNvGrpSpPr/>
          <p:nvPr/>
        </p:nvGrpSpPr>
        <p:grpSpPr>
          <a:xfrm>
            <a:off x="0" y="2677479"/>
            <a:ext cx="6218230" cy="2228849"/>
            <a:chOff x="0" y="0"/>
            <a:chExt cx="5529264" cy="2381249"/>
          </a:xfrm>
        </p:grpSpPr>
        <p:graphicFrame>
          <p:nvGraphicFramePr>
            <p:cNvPr id="21" name="Grafico 1"/>
            <p:cNvGraphicFramePr/>
            <p:nvPr>
              <p:extLst>
                <p:ext uri="{D42A27DB-BD31-4B8C-83A1-F6EECF244321}">
                  <p14:modId xmlns:p14="http://schemas.microsoft.com/office/powerpoint/2010/main" val="2540245064"/>
                </p:ext>
              </p:extLst>
            </p:nvPr>
          </p:nvGraphicFramePr>
          <p:xfrm>
            <a:off x="0" y="0"/>
            <a:ext cx="5529264" cy="23812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CasellaDiTesto 11"/>
            <p:cNvSpPr txBox="1"/>
            <p:nvPr/>
          </p:nvSpPr>
          <p:spPr>
            <a:xfrm>
              <a:off x="4018966" y="339753"/>
              <a:ext cx="1014308" cy="36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600" dirty="0">
                  <a:solidFill>
                    <a:srgbClr val="595959"/>
                  </a:solidFill>
                  <a:latin typeface="Abel"/>
                  <a:cs typeface="Abel"/>
                </a:rPr>
                <a:t>146,5 M€</a:t>
              </a:r>
            </a:p>
          </p:txBody>
        </p:sp>
        <p:sp>
          <p:nvSpPr>
            <p:cNvPr id="23" name="CasellaDiTesto 11"/>
            <p:cNvSpPr txBox="1"/>
            <p:nvPr/>
          </p:nvSpPr>
          <p:spPr>
            <a:xfrm>
              <a:off x="3282654" y="996509"/>
              <a:ext cx="1219455" cy="36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el"/>
                  <a:cs typeface="Abel"/>
                </a:rPr>
                <a:t>123,6</a:t>
              </a:r>
              <a:r>
                <a:rPr lang="it-IT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er"/>
                  <a:cs typeface="Aber"/>
                </a:rPr>
                <a:t> M€</a:t>
              </a:r>
            </a:p>
          </p:txBody>
        </p:sp>
        <p:sp>
          <p:nvSpPr>
            <p:cNvPr id="24" name="CasellaDiTesto 11"/>
            <p:cNvSpPr txBox="1"/>
            <p:nvPr/>
          </p:nvSpPr>
          <p:spPr>
            <a:xfrm>
              <a:off x="1602981" y="1680659"/>
              <a:ext cx="892422" cy="36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el"/>
                  <a:cs typeface="Abel"/>
                </a:rPr>
                <a:t>34,6</a:t>
              </a:r>
              <a:r>
                <a:rPr lang="it-IT" sz="16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el"/>
                  <a:cs typeface="Abel"/>
                </a:rPr>
                <a:t> 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el"/>
                  <a:cs typeface="Abel"/>
                </a:rPr>
                <a:t>M€</a:t>
              </a:r>
            </a:p>
          </p:txBody>
        </p:sp>
      </p:grpSp>
      <p:graphicFrame>
        <p:nvGraphicFramePr>
          <p:cNvPr id="25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68994"/>
              </p:ext>
            </p:extLst>
          </p:nvPr>
        </p:nvGraphicFramePr>
        <p:xfrm>
          <a:off x="457200" y="1308389"/>
          <a:ext cx="5845175" cy="150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Segnaposto contenuto 6"/>
          <p:cNvSpPr>
            <a:spLocks noGrp="1"/>
          </p:cNvSpPr>
          <p:nvPr>
            <p:ph idx="1"/>
          </p:nvPr>
        </p:nvSpPr>
        <p:spPr>
          <a:xfrm>
            <a:off x="507318" y="982142"/>
            <a:ext cx="4337050" cy="854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Abel"/>
                <a:cs typeface="Abel"/>
              </a:rPr>
              <a:t>120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latin typeface="Abel"/>
                <a:cs typeface="Abel"/>
              </a:rPr>
              <a:t>progetti programmati</a:t>
            </a:r>
          </a:p>
        </p:txBody>
      </p:sp>
      <p:sp>
        <p:nvSpPr>
          <p:cNvPr id="27" name="Segnaposto contenuto 6"/>
          <p:cNvSpPr txBox="1">
            <a:spLocks/>
          </p:cNvSpPr>
          <p:nvPr/>
        </p:nvSpPr>
        <p:spPr>
          <a:xfrm>
            <a:off x="6302375" y="592371"/>
            <a:ext cx="2841625" cy="380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 smtClean="0">
              <a:latin typeface="Abel"/>
              <a:cs typeface="Abel"/>
            </a:endParaRPr>
          </a:p>
          <a:p>
            <a:pPr marL="0" indent="0">
              <a:buFont typeface="Arial"/>
              <a:buNone/>
            </a:pPr>
            <a:r>
              <a:rPr lang="it-IT" sz="2000" dirty="0" smtClean="0">
                <a:solidFill>
                  <a:srgbClr val="404040"/>
                </a:solidFill>
                <a:latin typeface="Abel"/>
                <a:cs typeface="Abel"/>
              </a:rPr>
              <a:t>in media ~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Abel"/>
                <a:cs typeface="Abel"/>
              </a:rPr>
              <a:t>9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latin typeface="Abel"/>
                <a:cs typeface="Abel"/>
              </a:rPr>
              <a:t>progetti per città, con un costo medio di </a:t>
            </a:r>
            <a:r>
              <a:rPr lang="it-IT" sz="2800" b="1" dirty="0" smtClean="0">
                <a:solidFill>
                  <a:srgbClr val="31859C"/>
                </a:solidFill>
                <a:latin typeface="Abel"/>
                <a:cs typeface="Abel"/>
              </a:rPr>
              <a:t>1,2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</a:t>
            </a:r>
            <a:r>
              <a:rPr lang="it-IT" sz="2000" dirty="0" smtClean="0">
                <a:solidFill>
                  <a:srgbClr val="404040"/>
                </a:solidFill>
                <a:latin typeface="Abel"/>
                <a:cs typeface="Abel"/>
              </a:rPr>
              <a:t>milioni di euro</a:t>
            </a:r>
            <a:endParaRPr lang="it-IT" sz="1000" dirty="0" smtClean="0">
              <a:solidFill>
                <a:srgbClr val="404040"/>
              </a:solidFill>
              <a:latin typeface="Abel"/>
              <a:cs typeface="Abel"/>
            </a:endParaRPr>
          </a:p>
          <a:p>
            <a:r>
              <a:rPr lang="it-IT" sz="2100" b="1" dirty="0" smtClean="0">
                <a:solidFill>
                  <a:schemeClr val="accent5">
                    <a:lumMod val="50000"/>
                  </a:schemeClr>
                </a:solidFill>
                <a:latin typeface="Abel"/>
                <a:cs typeface="Abel"/>
              </a:rPr>
              <a:t>1,9</a:t>
            </a:r>
            <a:r>
              <a:rPr lang="it-IT" sz="2100" b="1" dirty="0" smtClean="0">
                <a:solidFill>
                  <a:schemeClr val="accent5"/>
                </a:solidFill>
                <a:latin typeface="Abel"/>
                <a:cs typeface="Abel"/>
              </a:rPr>
              <a:t> 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nelle 6</a:t>
            </a:r>
            <a:r>
              <a:rPr lang="it-IT" sz="2100" dirty="0">
                <a:solidFill>
                  <a:srgbClr val="404040"/>
                </a:solidFill>
                <a:latin typeface="Abel"/>
                <a:cs typeface="Abel"/>
              </a:rPr>
              <a:t> 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città del sud</a:t>
            </a:r>
          </a:p>
          <a:p>
            <a:r>
              <a:rPr lang="it-IT" sz="2100" b="1" dirty="0" smtClean="0">
                <a:solidFill>
                  <a:srgbClr val="215968"/>
                </a:solidFill>
                <a:latin typeface="Abel"/>
                <a:cs typeface="Abel"/>
              </a:rPr>
              <a:t>0,8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nelle 8 città del centro nord</a:t>
            </a:r>
          </a:p>
          <a:p>
            <a:endParaRPr lang="it-IT" sz="2100" dirty="0" smtClean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396" y="138547"/>
            <a:ext cx="995270" cy="633145"/>
          </a:xfrm>
          <a:prstGeom prst="rect">
            <a:avLst/>
          </a:prstGeom>
        </p:spPr>
      </p:pic>
      <p:pic>
        <p:nvPicPr>
          <p:cNvPr id="15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160666" y="191458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Gli ambiti e le tipologie di intervento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19974" y="1268710"/>
            <a:ext cx="4337050" cy="3092195"/>
          </a:xfrm>
        </p:spPr>
        <p:txBody>
          <a:bodyPr>
            <a:normAutofit/>
          </a:bodyPr>
          <a:lstStyle/>
          <a:p>
            <a:pPr marL="571500" indent="-342900">
              <a:tabLst>
                <a:tab pos="1071563" algn="l"/>
              </a:tabLst>
            </a:pPr>
            <a:r>
              <a:rPr lang="it-IT" sz="2100" dirty="0" smtClean="0">
                <a:latin typeface="Abel"/>
                <a:cs typeface="Abel"/>
              </a:rPr>
              <a:t>Assistenza </a:t>
            </a:r>
            <a:r>
              <a:rPr lang="it-IT" sz="2100" dirty="0">
                <a:latin typeface="Abel"/>
                <a:cs typeface="Abel"/>
              </a:rPr>
              <a:t>e sostegno sociale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Edilizia, catasto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Cultura e tempo libero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Lavoro e formazione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Tributi locali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Ambiente e territorio</a:t>
            </a:r>
          </a:p>
          <a:p>
            <a:pPr marL="571500" indent="-342900"/>
            <a:r>
              <a:rPr lang="it-IT" sz="2100" dirty="0">
                <a:latin typeface="Abel"/>
                <a:cs typeface="Abel"/>
              </a:rPr>
              <a:t>Lavori pubblici</a:t>
            </a:r>
          </a:p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4603750" y="12477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graphicFrame>
        <p:nvGraphicFramePr>
          <p:cNvPr id="1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751563"/>
              </p:ext>
            </p:extLst>
          </p:nvPr>
        </p:nvGraphicFramePr>
        <p:xfrm>
          <a:off x="5629348" y="1330297"/>
          <a:ext cx="2711706" cy="125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Segnaposto contenuto 6"/>
          <p:cNvSpPr txBox="1">
            <a:spLocks/>
          </p:cNvSpPr>
          <p:nvPr/>
        </p:nvSpPr>
        <p:spPr>
          <a:xfrm>
            <a:off x="4756150" y="14001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sp>
        <p:nvSpPr>
          <p:cNvPr id="10" name="Segnaposto contenuto 6"/>
          <p:cNvSpPr txBox="1">
            <a:spLocks/>
          </p:cNvSpPr>
          <p:nvPr/>
        </p:nvSpPr>
        <p:spPr>
          <a:xfrm>
            <a:off x="5177390" y="2456034"/>
            <a:ext cx="4337050" cy="85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  <a:latin typeface="Abel"/>
                <a:cs typeface="Abel"/>
              </a:rPr>
              <a:t>120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 </a:t>
            </a:r>
            <a:r>
              <a:rPr lang="it-IT" sz="2100" dirty="0" smtClean="0">
                <a:solidFill>
                  <a:srgbClr val="404040"/>
                </a:solidFill>
                <a:latin typeface="Abel"/>
                <a:cs typeface="Abel"/>
              </a:rPr>
              <a:t>progetti programmati</a:t>
            </a:r>
          </a:p>
        </p:txBody>
      </p:sp>
      <p:graphicFrame>
        <p:nvGraphicFramePr>
          <p:cNvPr id="18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24634"/>
              </p:ext>
            </p:extLst>
          </p:nvPr>
        </p:nvGraphicFramePr>
        <p:xfrm>
          <a:off x="5874476" y="3022153"/>
          <a:ext cx="2431297" cy="129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60" y="4443025"/>
            <a:ext cx="995270" cy="633145"/>
          </a:xfrm>
          <a:prstGeom prst="rect">
            <a:avLst/>
          </a:prstGeom>
        </p:spPr>
      </p:pic>
      <p:pic>
        <p:nvPicPr>
          <p:cNvPr id="13" name="Immagine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1083470" y="4725217"/>
            <a:ext cx="1927399" cy="323035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>
            <a:off x="4551057" y="1247779"/>
            <a:ext cx="555773" cy="3015375"/>
          </a:xfrm>
          <a:prstGeom prst="leftBrace">
            <a:avLst/>
          </a:prstGeom>
          <a:ln w="3492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Gli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interventi*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6" name="Segnaposto contenuto 6"/>
          <p:cNvSpPr txBox="1">
            <a:spLocks/>
          </p:cNvSpPr>
          <p:nvPr/>
        </p:nvSpPr>
        <p:spPr>
          <a:xfrm>
            <a:off x="4603750" y="12477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sp>
        <p:nvSpPr>
          <p:cNvPr id="20" name="Segnaposto contenuto 6"/>
          <p:cNvSpPr txBox="1">
            <a:spLocks/>
          </p:cNvSpPr>
          <p:nvPr/>
        </p:nvSpPr>
        <p:spPr>
          <a:xfrm>
            <a:off x="4756150" y="14001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9"/>
          <a:stretch/>
        </p:blipFill>
        <p:spPr bwMode="auto">
          <a:xfrm>
            <a:off x="21996" y="874789"/>
            <a:ext cx="547785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901819"/>
              </p:ext>
            </p:extLst>
          </p:nvPr>
        </p:nvGraphicFramePr>
        <p:xfrm>
          <a:off x="5364088" y="829178"/>
          <a:ext cx="38519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483036"/>
              </p:ext>
            </p:extLst>
          </p:nvPr>
        </p:nvGraphicFramePr>
        <p:xfrm>
          <a:off x="5364088" y="1909298"/>
          <a:ext cx="38519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5396" y="138547"/>
            <a:ext cx="995270" cy="633145"/>
          </a:xfrm>
          <a:prstGeom prst="rect">
            <a:avLst/>
          </a:prstGeom>
        </p:spPr>
      </p:pic>
      <p:pic>
        <p:nvPicPr>
          <p:cNvPr id="13" name="Immagine 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160666" y="191458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6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89" y="1207067"/>
            <a:ext cx="4723131" cy="371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3" y="243103"/>
            <a:ext cx="7776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ea typeface="+mj-ea"/>
                <a:cs typeface="Abel"/>
              </a:rPr>
              <a:t>Pagamenti online</a:t>
            </a:r>
            <a:endParaRPr lang="it-IT" sz="3300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ea typeface="+mj-ea"/>
              <a:cs typeface="A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90" y="243103"/>
            <a:ext cx="908543" cy="71704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1" y="1207067"/>
            <a:ext cx="4471280" cy="37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092" y="977593"/>
            <a:ext cx="732799" cy="21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798" y="0"/>
            <a:ext cx="1530051" cy="44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3431" y="512908"/>
            <a:ext cx="1250612" cy="462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903" y="497968"/>
            <a:ext cx="1331628" cy="39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931" y="896178"/>
            <a:ext cx="1343564" cy="490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9393" y="33254"/>
            <a:ext cx="1505379" cy="5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bel"/>
                <a:cs typeface="Abel"/>
              </a:rPr>
              <a:t>Le “case del cittadino”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bel"/>
              <a:cs typeface="Abe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20" name="Segnaposto contenuto 6"/>
          <p:cNvSpPr txBox="1">
            <a:spLocks/>
          </p:cNvSpPr>
          <p:nvPr/>
        </p:nvSpPr>
        <p:spPr>
          <a:xfrm>
            <a:off x="4756150" y="1400179"/>
            <a:ext cx="4337050" cy="282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21" name="Picture 20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84549"/>
            <a:ext cx="2290513" cy="650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63" y="1018088"/>
            <a:ext cx="2570873" cy="947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141" y="1018088"/>
            <a:ext cx="2630244" cy="966461"/>
          </a:xfrm>
          <a:prstGeom prst="rect">
            <a:avLst/>
          </a:prstGeom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8192" y="2004328"/>
            <a:ext cx="1863969" cy="520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1788" y="984127"/>
            <a:ext cx="2795013" cy="102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6028" y="2991895"/>
            <a:ext cx="2986521" cy="869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4913" y="2841074"/>
            <a:ext cx="2742938" cy="1031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9385" y="3949064"/>
            <a:ext cx="2658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“Fascicolo del cittadino e cruscotto urbano”</a:t>
            </a:r>
            <a:endParaRPr lang="it-IT" dirty="0">
              <a:latin typeface="Aber"/>
              <a:cs typeface="Ab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7816" y="3978402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“La casa digitale del cittadino”</a:t>
            </a:r>
            <a:endParaRPr lang="it-IT" dirty="0">
              <a:latin typeface="Aber"/>
              <a:cs typeface="Abe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7114" y="2089033"/>
            <a:ext cx="2658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ber"/>
                <a:cs typeface="Aber"/>
              </a:rPr>
              <a:t>“La casa del cittadino digitale”</a:t>
            </a:r>
            <a:endParaRPr lang="it-IT" dirty="0">
              <a:latin typeface="Aber"/>
              <a:cs typeface="Aber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5396" y="138547"/>
            <a:ext cx="995270" cy="633145"/>
          </a:xfrm>
          <a:prstGeom prst="rect">
            <a:avLst/>
          </a:prstGeom>
        </p:spPr>
      </p:pic>
      <p:pic>
        <p:nvPicPr>
          <p:cNvPr id="17" name="Immagine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160666" y="191458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52" y="88388"/>
            <a:ext cx="6819093" cy="5019838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530" y="459397"/>
            <a:ext cx="995270" cy="633145"/>
          </a:xfrm>
          <a:prstGeom prst="rect">
            <a:avLst/>
          </a:prstGeom>
        </p:spPr>
      </p:pic>
      <p:pic>
        <p:nvPicPr>
          <p:cNvPr id="8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238872" y="136362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6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366" y="4263154"/>
            <a:ext cx="562435" cy="549355"/>
          </a:xfrm>
          <a:prstGeom prst="rect">
            <a:avLst/>
          </a:prstGeom>
        </p:spPr>
      </p:pic>
      <p:sp>
        <p:nvSpPr>
          <p:cNvPr id="15" name="Segnaposto contenuto 6"/>
          <p:cNvSpPr txBox="1">
            <a:spLocks/>
          </p:cNvSpPr>
          <p:nvPr/>
        </p:nvSpPr>
        <p:spPr>
          <a:xfrm>
            <a:off x="5396252" y="1200151"/>
            <a:ext cx="2174354" cy="28238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100" dirty="0">
              <a:solidFill>
                <a:srgbClr val="404040"/>
              </a:solidFill>
              <a:latin typeface="Abel"/>
              <a:cs typeface="Abe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4" y="0"/>
            <a:ext cx="6884685" cy="51435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530" y="459397"/>
            <a:ext cx="995270" cy="633145"/>
          </a:xfrm>
          <a:prstGeom prst="rect">
            <a:avLst/>
          </a:prstGeom>
        </p:spPr>
      </p:pic>
      <p:pic>
        <p:nvPicPr>
          <p:cNvPr id="7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9457" r="2903" b="84288"/>
          <a:stretch/>
        </p:blipFill>
        <p:spPr>
          <a:xfrm>
            <a:off x="7238872" y="136362"/>
            <a:ext cx="1927399" cy="3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3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389</Words>
  <Application>Microsoft Macintosh PowerPoint</Application>
  <PresentationFormat>On-screen Show (16:9)</PresentationFormat>
  <Paragraphs>78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di Office</vt:lpstr>
      <vt:lpstr>PowerPoint Presentation</vt:lpstr>
      <vt:lpstr>Il Programma</vt:lpstr>
      <vt:lpstr>Lo stato dell’arte</vt:lpstr>
      <vt:lpstr>Gli ambiti e le tipologie di intervento</vt:lpstr>
      <vt:lpstr>Gli interventi*</vt:lpstr>
      <vt:lpstr>PowerPoint Presentation</vt:lpstr>
      <vt:lpstr>Le “case del cittadino”</vt:lpstr>
      <vt:lpstr>PowerPoint Presentation</vt:lpstr>
      <vt:lpstr>PowerPoint Presentation</vt:lpstr>
      <vt:lpstr>PowerPoint Presentation</vt:lpstr>
      <vt:lpstr>PowerPoint Presentation</vt:lpstr>
      <vt:lpstr>Le piattaforme di “data (e big data) analytics”</vt:lpstr>
      <vt:lpstr>Le piattaforme partecipative</vt:lpstr>
      <vt:lpstr>PowerPoint Presentation</vt:lpstr>
      <vt:lpstr>PowerPoint Presentation</vt:lpstr>
      <vt:lpstr>PowerPoint Presentation</vt:lpstr>
      <vt:lpstr>Fonti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Ksenija Savicevic</dc:creator>
  <cp:keywords/>
  <dc:description/>
  <cp:lastModifiedBy>.. .</cp:lastModifiedBy>
  <cp:revision>126</cp:revision>
  <cp:lastPrinted>2018-10-10T12:48:18Z</cp:lastPrinted>
  <dcterms:created xsi:type="dcterms:W3CDTF">2017-09-04T11:13:55Z</dcterms:created>
  <dcterms:modified xsi:type="dcterms:W3CDTF">2019-10-24T08:34:09Z</dcterms:modified>
  <cp:category/>
</cp:coreProperties>
</file>