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3"/>
  </p:notesMasterIdLst>
  <p:sldIdLst>
    <p:sldId id="259" r:id="rId3"/>
    <p:sldId id="266" r:id="rId4"/>
    <p:sldId id="267" r:id="rId5"/>
    <p:sldId id="268" r:id="rId6"/>
    <p:sldId id="261" r:id="rId7"/>
    <p:sldId id="263" r:id="rId8"/>
    <p:sldId id="269" r:id="rId9"/>
    <p:sldId id="264" r:id="rId10"/>
    <p:sldId id="258" r:id="rId11"/>
    <p:sldId id="270" r:id="rId12"/>
    <p:sldId id="271" r:id="rId13"/>
    <p:sldId id="272" r:id="rId14"/>
    <p:sldId id="361" r:id="rId15"/>
    <p:sldId id="362" r:id="rId16"/>
    <p:sldId id="715" r:id="rId17"/>
    <p:sldId id="363" r:id="rId18"/>
    <p:sldId id="711" r:id="rId19"/>
    <p:sldId id="712" r:id="rId20"/>
    <p:sldId id="713" r:id="rId21"/>
    <p:sldId id="714" r:id="rId22"/>
  </p:sldIdLst>
  <p:sldSz cx="9144000" cy="5143500" type="screen16x9"/>
  <p:notesSz cx="6858000" cy="9144000"/>
  <p:defaultTextStyle>
    <a:defPPr>
      <a:defRPr lang="it-IT"/>
    </a:defPPr>
    <a:lvl1pPr marL="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3440"/>
    <a:srgbClr val="4040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99" autoAdjust="0"/>
    <p:restoredTop sz="89325" autoAdjust="0"/>
  </p:normalViewPr>
  <p:slideViewPr>
    <p:cSldViewPr snapToGrid="0" snapToObjects="1">
      <p:cViewPr varScale="1">
        <p:scale>
          <a:sx n="63" d="100"/>
          <a:sy n="63" d="100"/>
        </p:scale>
        <p:origin x="154" y="53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FD9D2-5D0A-DB42-903A-3460248D83D5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186E78-BFE3-344F-92C3-AC7C13E2094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506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noProof="0" dirty="0"/>
              <a:t>Si dimostra che applicando i risultati del ML e indirizzando l’intervento sui pazienti indicate da questo, si risparmia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186E78-BFE3-344F-92C3-AC7C13E2094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998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noProof="0" dirty="0"/>
              <a:t>Ma in un caso reale di un network sanitario (come potrebbe essere una grande ASL/Ospedale in Italia)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186E78-BFE3-344F-92C3-AC7C13E2094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85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it-IT" noProof="0" dirty="0"/>
              <a:t>Questo è un esempio di una soluzione ad una specifica domanda.</a:t>
            </a:r>
          </a:p>
          <a:p>
            <a:pPr marL="171450" indent="-171450">
              <a:buFontTx/>
              <a:buChar char="-"/>
            </a:pPr>
            <a:r>
              <a:rPr lang="it-IT" noProof="0" dirty="0"/>
              <a:t>Per fare in modo che la risposta ad una richiesta specifica (es la riammissione) sia realmente efficace è necessario che l’attività non sia “spot” ma strutturata in un processo di gestione ordinate del dato</a:t>
            </a:r>
          </a:p>
          <a:p>
            <a:pPr marL="171450" indent="-171450">
              <a:buFontTx/>
              <a:buChar char="-"/>
            </a:pPr>
            <a:r>
              <a:rPr lang="it-IT" noProof="0" dirty="0"/>
              <a:t>Questo porta alla possibilità di rispondere ad «</a:t>
            </a:r>
            <a:r>
              <a:rPr lang="it-IT" noProof="0" dirty="0" err="1"/>
              <a:t>n</a:t>
            </a:r>
            <a:r>
              <a:rPr lang="it-IT" noProof="0" dirty="0"/>
              <a:t>» domande</a:t>
            </a:r>
          </a:p>
          <a:p>
            <a:pPr marL="171450" indent="-171450">
              <a:buFontTx/>
              <a:buChar char="-"/>
            </a:pPr>
            <a:r>
              <a:rPr lang="it-IT" noProof="0" dirty="0"/>
              <a:t>La gestione ordinata del dato in piattaforme dedicate a questo ha come risultato anche la possibilità di fare </a:t>
            </a:r>
            <a:r>
              <a:rPr lang="it-IT" noProof="0" dirty="0" err="1"/>
              <a:t>Measure</a:t>
            </a:r>
            <a:r>
              <a:rPr lang="it-IT" noProof="0" dirty="0"/>
              <a:t>, Pop, </a:t>
            </a:r>
            <a:r>
              <a:rPr lang="it-IT" noProof="0" dirty="0" err="1"/>
              <a:t>Health</a:t>
            </a:r>
            <a:r>
              <a:rPr lang="it-IT" noProof="0" dirty="0"/>
              <a:t> </a:t>
            </a:r>
            <a:r>
              <a:rPr lang="it-IT" noProof="0" dirty="0" err="1"/>
              <a:t>Mng</a:t>
            </a:r>
            <a:r>
              <a:rPr lang="it-IT" noProof="0" dirty="0"/>
              <a:t>, </a:t>
            </a:r>
            <a:r>
              <a:rPr lang="it-IT" noProof="0" dirty="0" err="1"/>
              <a:t>Build</a:t>
            </a:r>
            <a:r>
              <a:rPr lang="it-IT" noProof="0" dirty="0"/>
              <a:t> AI, </a:t>
            </a:r>
            <a:r>
              <a:rPr lang="it-IT" noProof="0" dirty="0" err="1"/>
              <a:t>Predictive</a:t>
            </a:r>
            <a:r>
              <a:rPr lang="it-IT" noProof="0" dirty="0"/>
              <a:t> Analysis e medicina di Precisione.</a:t>
            </a:r>
          </a:p>
          <a:p>
            <a:pPr marL="171450" indent="-171450">
              <a:buFontTx/>
              <a:buChar char="-"/>
            </a:pPr>
            <a:r>
              <a:rPr lang="it-IT" noProof="0" dirty="0"/>
              <a:t>Ma il vero obiettivo è l’utilizzo in routine clinica operativa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186E78-BFE3-344F-92C3-AC7C13E2094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219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noProof="0" dirty="0"/>
              <a:t>Necessaria una attività ciclica che vada ad insistere sulla realtà operative. </a:t>
            </a:r>
          </a:p>
          <a:p>
            <a:r>
              <a:rPr lang="it-IT" noProof="0" dirty="0"/>
              <a:t>L’analisi off line non è più possibile</a:t>
            </a:r>
          </a:p>
          <a:p>
            <a:r>
              <a:rPr lang="it-IT" noProof="0" dirty="0"/>
              <a:t>Ed è necessaria per avere una visione sistemica ed olistica del cittadino/paziente integrando </a:t>
            </a:r>
            <a:r>
              <a:rPr lang="it-IT" dirty="0">
                <a:solidFill>
                  <a:schemeClr val="bg1"/>
                </a:solidFill>
                <a:latin typeface="Abel"/>
                <a:cs typeface="Abel"/>
              </a:rPr>
              <a:t>sanità, socio assistenziali e stile di vita</a:t>
            </a:r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186E78-BFE3-344F-92C3-AC7C13E2094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053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noProof="0" dirty="0"/>
              <a:t>Negli</a:t>
            </a:r>
            <a:r>
              <a:rPr lang="it-IT" dirty="0"/>
              <a:t> ultimi 100 anni l'aspettativa di vita è aumentata del 100%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dirty="0"/>
              <a:t>L'assistenza sanitaria rappresenta il 10% del PIL globale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dirty="0"/>
              <a:t>II costo del sequenziamento del genoma umano è sceso da circa $ 2,7 miliardi nel 2003 a meno di $ 1000 oggi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dirty="0"/>
              <a:t>Abbiamo più dati sulla salute e il trend è in crescita.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186E78-BFE3-344F-92C3-AC7C13E2094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3428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noProof="0" dirty="0"/>
              <a:t>Nella demo presente in </a:t>
            </a:r>
            <a:r>
              <a:rPr lang="it-IT" noProof="0" dirty="0" err="1"/>
              <a:t>After</a:t>
            </a:r>
            <a:r>
              <a:rPr lang="it-IT" noProof="0" dirty="0"/>
              <a:t> abbiamo realizzato un Sistema (con dati simulate ma verosimili) che rappresenta la parte iniziale di questo percorso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186E78-BFE3-344F-92C3-AC7C13E2094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2352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186E78-BFE3-344F-92C3-AC7C13E2094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217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186E78-BFE3-344F-92C3-AC7C13E2094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5647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186E78-BFE3-344F-92C3-AC7C13E2094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235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emf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9.jpeg"/><Relationship Id="rId7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jpeg"/><Relationship Id="rId11" Type="http://schemas.openxmlformats.org/officeDocument/2006/relationships/image" Target="../media/image8.emf"/><Relationship Id="rId5" Type="http://schemas.openxmlformats.org/officeDocument/2006/relationships/image" Target="../media/image11.jpeg"/><Relationship Id="rId10" Type="http://schemas.openxmlformats.org/officeDocument/2006/relationships/image" Target="../media/image14.emf"/><Relationship Id="rId4" Type="http://schemas.openxmlformats.org/officeDocument/2006/relationships/image" Target="../media/image10.emf"/><Relationship Id="rId9" Type="http://schemas.openxmlformats.org/officeDocument/2006/relationships/image" Target="../media/image13.em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15.emf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7.jpeg"/><Relationship Id="rId7" Type="http://schemas.openxmlformats.org/officeDocument/2006/relationships/image" Target="../media/image6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jpeg"/><Relationship Id="rId11" Type="http://schemas.openxmlformats.org/officeDocument/2006/relationships/image" Target="../media/image15.emf"/><Relationship Id="rId5" Type="http://schemas.openxmlformats.org/officeDocument/2006/relationships/image" Target="../media/image11.jpeg"/><Relationship Id="rId10" Type="http://schemas.openxmlformats.org/officeDocument/2006/relationships/image" Target="../media/image14.emf"/><Relationship Id="rId4" Type="http://schemas.openxmlformats.org/officeDocument/2006/relationships/image" Target="../media/image10.emf"/><Relationship Id="rId9" Type="http://schemas.openxmlformats.org/officeDocument/2006/relationships/image" Target="../media/image18.emf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27F7F-348A-0446-8F53-29D6B84092AA}" type="datetimeFigureOut">
              <a:rPr lang="it-IT" smtClean="0"/>
              <a:t>24/10/2019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D7979-20A5-1C4B-B9E8-B7F63C240F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1352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27F7F-348A-0446-8F53-29D6B84092AA}" type="datetimeFigureOut">
              <a:rPr lang="it-IT" smtClean="0"/>
              <a:t>24/10/2019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D7979-20A5-1C4B-B9E8-B7F63C240F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9281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27F7F-348A-0446-8F53-29D6B84092AA}" type="datetimeFigureOut">
              <a:rPr lang="it-IT" smtClean="0"/>
              <a:t>24/10/2019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D7979-20A5-1C4B-B9E8-B7F63C240F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35526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(Healthcare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62542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(Non-Healthcare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B349E816-ACA5-2D40-98B2-1351B364885D}"/>
              </a:ext>
            </a:extLst>
          </p:cNvPr>
          <p:cNvSpPr/>
          <p:nvPr userDrawn="1"/>
        </p:nvSpPr>
        <p:spPr>
          <a:xfrm>
            <a:off x="5266930" y="268627"/>
            <a:ext cx="2001093" cy="939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0099AD42-F31D-D345-A068-5DEE8103DB2F}"/>
              </a:ext>
            </a:extLst>
          </p:cNvPr>
          <p:cNvSpPr/>
          <p:nvPr userDrawn="1"/>
        </p:nvSpPr>
        <p:spPr>
          <a:xfrm>
            <a:off x="5266930" y="268627"/>
            <a:ext cx="2001093" cy="939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81" name="Picture 80" descr="GettyImages-1010852482.psd">
            <a:extLst>
              <a:ext uri="{FF2B5EF4-FFF2-40B4-BE49-F238E27FC236}">
                <a16:creationId xmlns:a16="http://schemas.microsoft.com/office/drawing/2014/main" id="{D342F13F-0C4A-B841-AF11-E08C2D656C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6381" r="-1"/>
          <a:stretch/>
        </p:blipFill>
        <p:spPr>
          <a:xfrm>
            <a:off x="7063793" y="619125"/>
            <a:ext cx="1928813" cy="2496050"/>
          </a:xfrm>
          <a:prstGeom prst="rect">
            <a:avLst/>
          </a:prstGeom>
        </p:spPr>
      </p:pic>
      <p:pic>
        <p:nvPicPr>
          <p:cNvPr id="82" name="Picture 81" descr="GettyImages-840826076.psd">
            <a:extLst>
              <a:ext uri="{FF2B5EF4-FFF2-40B4-BE49-F238E27FC236}">
                <a16:creationId xmlns:a16="http://schemas.microsoft.com/office/drawing/2014/main" id="{F7C14983-1215-5F44-86B8-95E1B26443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8306" y="4018537"/>
            <a:ext cx="1685193" cy="1124963"/>
          </a:xfrm>
          <a:prstGeom prst="rect">
            <a:avLst/>
          </a:prstGeom>
        </p:spPr>
      </p:pic>
      <p:pic>
        <p:nvPicPr>
          <p:cNvPr id="83" name="Picture 82" descr="GettyImages-578997549_edit.psd">
            <a:extLst>
              <a:ext uri="{FF2B5EF4-FFF2-40B4-BE49-F238E27FC236}">
                <a16:creationId xmlns:a16="http://schemas.microsoft.com/office/drawing/2014/main" id="{747F44D8-2A0A-F543-932C-9AD44E2126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4009" y="4015154"/>
            <a:ext cx="1573433" cy="1050192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8C259270-EDA7-834C-8BF6-8E9C8F701F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317"/>
          <a:stretch/>
        </p:blipFill>
        <p:spPr>
          <a:xfrm>
            <a:off x="3185390" y="-24668"/>
            <a:ext cx="4524375" cy="4524375"/>
          </a:xfrm>
          <a:prstGeom prst="rect">
            <a:avLst/>
          </a:prstGeom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F43B3B17-4A06-0C4C-A857-1221D92DA9CA}"/>
              </a:ext>
            </a:extLst>
          </p:cNvPr>
          <p:cNvSpPr/>
          <p:nvPr userDrawn="1"/>
        </p:nvSpPr>
        <p:spPr>
          <a:xfrm>
            <a:off x="241301" y="189355"/>
            <a:ext cx="8693149" cy="14679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dirty="0">
                <a:solidFill>
                  <a:schemeClr val="bg1"/>
                </a:solidFill>
              </a:rPr>
              <a:t>   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690C1FFD-A057-6D41-929B-B3E920B3742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3060" y="3096907"/>
            <a:ext cx="2738909" cy="1825835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0DE9D9AD-2446-3247-B33C-094421E3216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32553" y="2230010"/>
            <a:ext cx="2559362" cy="1877119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F5F26B39-6D4A-0747-A164-CDB5C95AF1E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229" y="4184231"/>
            <a:ext cx="1138069" cy="762119"/>
          </a:xfrm>
          <a:prstGeom prst="rect">
            <a:avLst/>
          </a:prstGeom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0138192F-010F-D241-9768-60EBFA3E78A7}"/>
              </a:ext>
            </a:extLst>
          </p:cNvPr>
          <p:cNvSpPr/>
          <p:nvPr userDrawn="1"/>
        </p:nvSpPr>
        <p:spPr>
          <a:xfrm>
            <a:off x="241470" y="1643505"/>
            <a:ext cx="4312924" cy="1408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bg1"/>
              </a:solidFill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8C6DBCFB-5C5D-4947-89AC-379DA209C0E2}"/>
              </a:ext>
            </a:extLst>
          </p:cNvPr>
          <p:cNvSpPr/>
          <p:nvPr userDrawn="1"/>
        </p:nvSpPr>
        <p:spPr>
          <a:xfrm>
            <a:off x="228056" y="4192615"/>
            <a:ext cx="1247594" cy="724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bg1"/>
              </a:solidFill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A3CFED29-B473-7C47-A6BB-B29B92D80F69}"/>
              </a:ext>
            </a:extLst>
          </p:cNvPr>
          <p:cNvSpPr/>
          <p:nvPr userDrawn="1"/>
        </p:nvSpPr>
        <p:spPr>
          <a:xfrm>
            <a:off x="7705181" y="3036915"/>
            <a:ext cx="1247594" cy="1417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bg1"/>
              </a:solidFill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E0DD988D-A5FD-8D46-B0F9-078753899C0D}"/>
              </a:ext>
            </a:extLst>
          </p:cNvPr>
          <p:cNvSpPr/>
          <p:nvPr userDrawn="1"/>
        </p:nvSpPr>
        <p:spPr>
          <a:xfrm>
            <a:off x="241301" y="0"/>
            <a:ext cx="8693149" cy="219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8D8D2516-7EE7-744B-B727-DE46192042CF}"/>
              </a:ext>
            </a:extLst>
          </p:cNvPr>
          <p:cNvSpPr/>
          <p:nvPr userDrawn="1"/>
        </p:nvSpPr>
        <p:spPr>
          <a:xfrm>
            <a:off x="241301" y="4924425"/>
            <a:ext cx="8693149" cy="219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460C5FDF-269C-9F48-8CAF-82F32ECD97DB}"/>
              </a:ext>
            </a:extLst>
          </p:cNvPr>
          <p:cNvSpPr/>
          <p:nvPr userDrawn="1"/>
        </p:nvSpPr>
        <p:spPr>
          <a:xfrm rot="16200000">
            <a:off x="6462713" y="2462213"/>
            <a:ext cx="5143500" cy="219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A8B1DEA5-801E-3741-AC6A-58A3A45C0632}"/>
              </a:ext>
            </a:extLst>
          </p:cNvPr>
          <p:cNvSpPr/>
          <p:nvPr userDrawn="1"/>
        </p:nvSpPr>
        <p:spPr>
          <a:xfrm>
            <a:off x="5720805" y="4497416"/>
            <a:ext cx="1571926" cy="447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bg1"/>
              </a:solidFill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D1C15C8-DB09-D945-AC1B-224C2D2B077A}"/>
              </a:ext>
            </a:extLst>
          </p:cNvPr>
          <p:cNvGrpSpPr/>
          <p:nvPr userDrawn="1"/>
        </p:nvGrpSpPr>
        <p:grpSpPr>
          <a:xfrm>
            <a:off x="184261" y="184935"/>
            <a:ext cx="8775481" cy="4780282"/>
            <a:chOff x="245681" y="246579"/>
            <a:chExt cx="11700641" cy="6373709"/>
          </a:xfrm>
        </p:grpSpPr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4B8F0F31-BF91-5149-B161-5B1358DE9830}"/>
                </a:ext>
              </a:extLst>
            </p:cNvPr>
            <p:cNvSpPr/>
            <p:nvPr/>
          </p:nvSpPr>
          <p:spPr>
            <a:xfrm>
              <a:off x="246580" y="246580"/>
              <a:ext cx="94383" cy="635970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 dirty="0"/>
                <a:t> </a:t>
              </a: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80A49231-4098-8E41-B4EC-A3AAE1114B1C}"/>
                </a:ext>
              </a:extLst>
            </p:cNvPr>
            <p:cNvSpPr/>
            <p:nvPr/>
          </p:nvSpPr>
          <p:spPr>
            <a:xfrm>
              <a:off x="11851936" y="246580"/>
              <a:ext cx="94383" cy="635970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 dirty="0"/>
                <a:t> </a:t>
              </a: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46D51FFF-7F88-EB4B-8E70-8FD2D57D2E18}"/>
                </a:ext>
              </a:extLst>
            </p:cNvPr>
            <p:cNvSpPr/>
            <p:nvPr/>
          </p:nvSpPr>
          <p:spPr>
            <a:xfrm rot="5400000">
              <a:off x="6050280" y="-5558020"/>
              <a:ext cx="91441" cy="1170064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 dirty="0"/>
                <a:t> </a:t>
              </a: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9C776B43-9604-F34F-8447-9FC6E0EFCB6E}"/>
                </a:ext>
              </a:extLst>
            </p:cNvPr>
            <p:cNvSpPr/>
            <p:nvPr/>
          </p:nvSpPr>
          <p:spPr>
            <a:xfrm rot="5400000">
              <a:off x="6003536" y="-3598167"/>
              <a:ext cx="91442" cy="1160535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 dirty="0"/>
                <a:t>   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93AC0765-E893-2A4A-84FB-22E2928F618A}"/>
                </a:ext>
              </a:extLst>
            </p:cNvPr>
            <p:cNvSpPr/>
            <p:nvPr/>
          </p:nvSpPr>
          <p:spPr>
            <a:xfrm rot="5400000">
              <a:off x="3123760" y="1161602"/>
              <a:ext cx="95058" cy="58494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 dirty="0"/>
                <a:t> </a:t>
              </a: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0877BA72-5DDA-8340-848C-9DB84DE14C7A}"/>
                </a:ext>
              </a:extLst>
            </p:cNvPr>
            <p:cNvSpPr/>
            <p:nvPr/>
          </p:nvSpPr>
          <p:spPr>
            <a:xfrm rot="5400000">
              <a:off x="8938199" y="3064440"/>
              <a:ext cx="91440" cy="581128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 dirty="0"/>
                <a:t> </a:t>
              </a: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357A0B65-C56B-4242-B728-A55A0BF5FC12}"/>
                </a:ext>
              </a:extLst>
            </p:cNvPr>
            <p:cNvSpPr/>
            <p:nvPr/>
          </p:nvSpPr>
          <p:spPr>
            <a:xfrm>
              <a:off x="6039606" y="2160440"/>
              <a:ext cx="93661" cy="444584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 dirty="0"/>
                <a:t> </a:t>
              </a: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42F6583C-5CC4-654E-A4BA-B7BD8489EC0A}"/>
                </a:ext>
              </a:extLst>
            </p:cNvPr>
            <p:cNvSpPr/>
            <p:nvPr/>
          </p:nvSpPr>
          <p:spPr>
            <a:xfrm rot="5400000">
              <a:off x="1481067" y="4317736"/>
              <a:ext cx="91440" cy="25604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 dirty="0"/>
                <a:t> </a:t>
              </a: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44066016-9F20-A648-A40A-FA3A01478819}"/>
                </a:ext>
              </a:extLst>
            </p:cNvPr>
            <p:cNvSpPr/>
            <p:nvPr/>
          </p:nvSpPr>
          <p:spPr>
            <a:xfrm>
              <a:off x="10198654" y="2202973"/>
              <a:ext cx="93661" cy="376392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 dirty="0"/>
                <a:t> </a:t>
              </a: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BFDE5619-B467-5948-A8CA-FACDE59D3648}"/>
                </a:ext>
              </a:extLst>
            </p:cNvPr>
            <p:cNvSpPr/>
            <p:nvPr/>
          </p:nvSpPr>
          <p:spPr>
            <a:xfrm>
              <a:off x="8542142" y="289112"/>
              <a:ext cx="91440" cy="191386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 dirty="0"/>
                <a:t> </a:t>
              </a: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463284A9-1BD1-E641-A07A-CFA43EE000E9}"/>
                </a:ext>
              </a:extLst>
            </p:cNvPr>
            <p:cNvSpPr/>
            <p:nvPr/>
          </p:nvSpPr>
          <p:spPr>
            <a:xfrm rot="5400000">
              <a:off x="11039728" y="3263089"/>
              <a:ext cx="91440" cy="165400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 dirty="0"/>
                <a:t> </a:t>
              </a: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EC911183-A523-5B46-8503-79ED40210847}"/>
                </a:ext>
              </a:extLst>
            </p:cNvPr>
            <p:cNvSpPr/>
            <p:nvPr/>
          </p:nvSpPr>
          <p:spPr>
            <a:xfrm>
              <a:off x="2744510" y="4125762"/>
              <a:ext cx="94383" cy="248052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 dirty="0"/>
                <a:t> </a:t>
              </a: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DA3976E8-1E9F-7045-B775-5E47B4B7A43A}"/>
                </a:ext>
              </a:extLst>
            </p:cNvPr>
            <p:cNvSpPr/>
            <p:nvPr/>
          </p:nvSpPr>
          <p:spPr>
            <a:xfrm>
              <a:off x="1915170" y="5552223"/>
              <a:ext cx="94383" cy="105406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 dirty="0"/>
                <a:t> </a:t>
              </a: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4CC4D703-CA6A-7E4A-9FE9-38E10990CDF8}"/>
                </a:ext>
              </a:extLst>
            </p:cNvPr>
            <p:cNvSpPr/>
            <p:nvPr/>
          </p:nvSpPr>
          <p:spPr>
            <a:xfrm>
              <a:off x="7569428" y="5977477"/>
              <a:ext cx="93661" cy="63938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 dirty="0"/>
                <a:t> </a:t>
              </a: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9E4F0E61-D71F-5A48-8175-9850A1D7B0D6}"/>
                </a:ext>
              </a:extLst>
            </p:cNvPr>
            <p:cNvSpPr/>
            <p:nvPr/>
          </p:nvSpPr>
          <p:spPr>
            <a:xfrm rot="5400000">
              <a:off x="6050281" y="724248"/>
              <a:ext cx="91441" cy="1170064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 dirty="0"/>
                <a:t> </a:t>
              </a: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FDEE77E4-5B79-284C-9248-2E8626B9F760}"/>
                </a:ext>
              </a:extLst>
            </p:cNvPr>
            <p:cNvSpPr/>
            <p:nvPr/>
          </p:nvSpPr>
          <p:spPr>
            <a:xfrm>
              <a:off x="9675509" y="5977477"/>
              <a:ext cx="93661" cy="63938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 dirty="0"/>
                <a:t> </a:t>
              </a:r>
            </a:p>
          </p:txBody>
        </p:sp>
      </p:grpSp>
      <p:sp>
        <p:nvSpPr>
          <p:cNvPr id="113" name="TextBox 112">
            <a:extLst>
              <a:ext uri="{FF2B5EF4-FFF2-40B4-BE49-F238E27FC236}">
                <a16:creationId xmlns:a16="http://schemas.microsoft.com/office/drawing/2014/main" id="{326806A6-31D5-6D42-BF7B-5578CFF7FEA3}"/>
              </a:ext>
            </a:extLst>
          </p:cNvPr>
          <p:cNvSpPr txBox="1"/>
          <p:nvPr userDrawn="1"/>
        </p:nvSpPr>
        <p:spPr>
          <a:xfrm>
            <a:off x="1133223" y="4561185"/>
            <a:ext cx="65" cy="15844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​"/>
            </a:pPr>
            <a:endParaRPr lang="en-US" sz="1013" dirty="0"/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347DCA24-46C4-7549-9A57-7CDC527C586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837768" y="703134"/>
            <a:ext cx="1749221" cy="424279"/>
          </a:xfrm>
          <a:prstGeom prst="rect">
            <a:avLst/>
          </a:prstGeom>
        </p:spPr>
      </p:pic>
      <p:sp>
        <p:nvSpPr>
          <p:cNvPr id="76" name="Title 1">
            <a:extLst>
              <a:ext uri="{FF2B5EF4-FFF2-40B4-BE49-F238E27FC236}">
                <a16:creationId xmlns:a16="http://schemas.microsoft.com/office/drawing/2014/main" id="{03B50470-DA17-BA40-BB0C-ACE6FA16E9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4507" y="493700"/>
            <a:ext cx="3829502" cy="834105"/>
          </a:xfrm>
          <a:noFill/>
        </p:spPr>
        <p:txBody>
          <a:bodyPr anchor="t" anchorCtr="0">
            <a:noAutofit/>
          </a:bodyPr>
          <a:lstStyle>
            <a:lvl1pPr algn="l">
              <a:defRPr sz="3300" b="1" i="0">
                <a:solidFill>
                  <a:schemeClr val="tx1"/>
                </a:solidFill>
                <a:latin typeface="Gotham Black" pitchFamily="2" charset="0"/>
                <a:cs typeface="Gotham Black" pitchFamily="2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(44pt)</a:t>
            </a:r>
          </a:p>
        </p:txBody>
      </p:sp>
      <p:sp>
        <p:nvSpPr>
          <p:cNvPr id="77" name="Subtitle 2">
            <a:extLst>
              <a:ext uri="{FF2B5EF4-FFF2-40B4-BE49-F238E27FC236}">
                <a16:creationId xmlns:a16="http://schemas.microsoft.com/office/drawing/2014/main" id="{B32F2F3C-5F17-464C-8F93-202B0182C7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407" y="1928792"/>
            <a:ext cx="3307289" cy="316112"/>
          </a:xfrm>
        </p:spPr>
        <p:txBody>
          <a:bodyPr>
            <a:spAutoFit/>
          </a:bodyPr>
          <a:lstStyle>
            <a:lvl1pPr marL="0" indent="0" algn="l">
              <a:buNone/>
              <a:defRPr sz="2100" b="0" i="0">
                <a:solidFill>
                  <a:schemeClr val="tx1"/>
                </a:solidFill>
                <a:latin typeface="Gotham Book" pitchFamily="2" charset="0"/>
                <a:cs typeface="Gotham Book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Presenter Name (28pt)</a:t>
            </a:r>
          </a:p>
        </p:txBody>
      </p:sp>
      <p:sp>
        <p:nvSpPr>
          <p:cNvPr id="78" name="Text Placeholder 5">
            <a:extLst>
              <a:ext uri="{FF2B5EF4-FFF2-40B4-BE49-F238E27FC236}">
                <a16:creationId xmlns:a16="http://schemas.microsoft.com/office/drawing/2014/main" id="{C3216344-5297-7C40-8D94-85384E50FEE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407" y="2347765"/>
            <a:ext cx="3307289" cy="144720"/>
          </a:xfrm>
        </p:spPr>
        <p:txBody>
          <a:bodyPr>
            <a:spAutoFit/>
          </a:bodyPr>
          <a:lstStyle>
            <a:lvl1pPr>
              <a:defRPr sz="900" b="1" i="0">
                <a:solidFill>
                  <a:schemeClr val="tx1"/>
                </a:solidFill>
                <a:latin typeface="Gotham Black" pitchFamily="2" charset="0"/>
                <a:cs typeface="Gotham Black" pitchFamily="2" charset="0"/>
              </a:defRPr>
            </a:lvl1pPr>
          </a:lstStyle>
          <a:p>
            <a:pPr lvl="0"/>
            <a:r>
              <a:rPr lang="en-US" dirty="0"/>
              <a:t>Presenter Title (12PT)</a:t>
            </a:r>
          </a:p>
        </p:txBody>
      </p:sp>
    </p:spTree>
    <p:extLst>
      <p:ext uri="{BB962C8B-B14F-4D97-AF65-F5344CB8AC3E}">
        <p14:creationId xmlns:p14="http://schemas.microsoft.com/office/powerpoint/2010/main" val="31351908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 (Healthcare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GettyImages-578997549_edit.psd">
            <a:extLst>
              <a:ext uri="{FF2B5EF4-FFF2-40B4-BE49-F238E27FC236}">
                <a16:creationId xmlns:a16="http://schemas.microsoft.com/office/drawing/2014/main" id="{C717A068-DBBC-6549-A0AC-8C151906B1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4009" y="4015154"/>
            <a:ext cx="1573433" cy="10501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8579833-A08C-7441-BC57-DFC1D19356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4410" y="1617763"/>
            <a:ext cx="4816055" cy="299233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D9A9F9E-96B3-AC48-ADB4-607517DDE25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84504" y="1660525"/>
            <a:ext cx="1227722" cy="139382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5F4E46C-21F8-3243-BAAE-857C1B015B6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599" y="4473402"/>
            <a:ext cx="1835150" cy="44467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115E9BD-3459-1441-86D5-09CE04455E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386"/>
          <a:stretch/>
        </p:blipFill>
        <p:spPr>
          <a:xfrm>
            <a:off x="2114550" y="2454272"/>
            <a:ext cx="2432050" cy="247005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7E2426D-51CB-7347-8A37-89EA14215C9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32553" y="2230010"/>
            <a:ext cx="2559362" cy="187711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0096DF7-D9F3-5442-8FDE-C25F13E2794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229" y="4184231"/>
            <a:ext cx="1138069" cy="762119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1F4C311A-15AC-8B4B-9BED-7161A852794D}"/>
              </a:ext>
            </a:extLst>
          </p:cNvPr>
          <p:cNvSpPr/>
          <p:nvPr userDrawn="1"/>
        </p:nvSpPr>
        <p:spPr>
          <a:xfrm>
            <a:off x="241470" y="1643505"/>
            <a:ext cx="4312924" cy="1408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bg1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9178839-108A-D54D-AF33-A9C49079098A}"/>
              </a:ext>
            </a:extLst>
          </p:cNvPr>
          <p:cNvSpPr/>
          <p:nvPr userDrawn="1"/>
        </p:nvSpPr>
        <p:spPr>
          <a:xfrm>
            <a:off x="228056" y="4192615"/>
            <a:ext cx="1247594" cy="724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bg1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2202EDA-25C6-0648-86BB-DA69CD3236E1}"/>
              </a:ext>
            </a:extLst>
          </p:cNvPr>
          <p:cNvSpPr/>
          <p:nvPr userDrawn="1"/>
        </p:nvSpPr>
        <p:spPr>
          <a:xfrm>
            <a:off x="7705181" y="3036915"/>
            <a:ext cx="1247594" cy="1417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bg1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F49D5BE-C024-5249-B53E-AE769BACAB5B}"/>
              </a:ext>
            </a:extLst>
          </p:cNvPr>
          <p:cNvSpPr/>
          <p:nvPr userDrawn="1"/>
        </p:nvSpPr>
        <p:spPr>
          <a:xfrm>
            <a:off x="241301" y="0"/>
            <a:ext cx="8693149" cy="219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B66D266-682B-A342-8A1E-984CD184AF72}"/>
              </a:ext>
            </a:extLst>
          </p:cNvPr>
          <p:cNvSpPr/>
          <p:nvPr userDrawn="1"/>
        </p:nvSpPr>
        <p:spPr>
          <a:xfrm>
            <a:off x="241301" y="4924425"/>
            <a:ext cx="8693149" cy="219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dirty="0">
                <a:solidFill>
                  <a:schemeClr val="bg1"/>
                </a:solidFill>
              </a:rPr>
              <a:t>   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5FB73A4A-20B0-5049-89C7-21AD4DC3DEB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466850" y="4228465"/>
            <a:ext cx="594046" cy="70586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CB8E303-5A89-314A-90CC-CA32C84ED82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38124" y="3086100"/>
            <a:ext cx="1883568" cy="1076325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22073F5E-8B33-BD4F-98ED-97DDA8C100B3}"/>
              </a:ext>
            </a:extLst>
          </p:cNvPr>
          <p:cNvSpPr/>
          <p:nvPr userDrawn="1"/>
        </p:nvSpPr>
        <p:spPr>
          <a:xfrm rot="16200000">
            <a:off x="6462713" y="2462213"/>
            <a:ext cx="5143500" cy="219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427B63C-32A4-8E4A-8C1F-EDB01E64DF6F}"/>
              </a:ext>
            </a:extLst>
          </p:cNvPr>
          <p:cNvSpPr/>
          <p:nvPr userDrawn="1"/>
        </p:nvSpPr>
        <p:spPr>
          <a:xfrm>
            <a:off x="5720805" y="4497416"/>
            <a:ext cx="1571926" cy="447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bg1"/>
              </a:solidFill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E4437CB-878B-2648-BD53-CB5808F7DD35}"/>
              </a:ext>
            </a:extLst>
          </p:cNvPr>
          <p:cNvGrpSpPr/>
          <p:nvPr userDrawn="1"/>
        </p:nvGrpSpPr>
        <p:grpSpPr>
          <a:xfrm>
            <a:off x="184261" y="184935"/>
            <a:ext cx="8775481" cy="4780282"/>
            <a:chOff x="245681" y="246579"/>
            <a:chExt cx="11700641" cy="6373709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6412F7BB-D97D-9C4A-9EC3-C654CC69922B}"/>
                </a:ext>
              </a:extLst>
            </p:cNvPr>
            <p:cNvSpPr/>
            <p:nvPr/>
          </p:nvSpPr>
          <p:spPr>
            <a:xfrm>
              <a:off x="246580" y="246580"/>
              <a:ext cx="94383" cy="635970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 dirty="0"/>
                <a:t> 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7411BC66-32DF-594F-96CF-1C3D0684B930}"/>
                </a:ext>
              </a:extLst>
            </p:cNvPr>
            <p:cNvSpPr/>
            <p:nvPr/>
          </p:nvSpPr>
          <p:spPr>
            <a:xfrm>
              <a:off x="11851936" y="246580"/>
              <a:ext cx="94383" cy="635970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 dirty="0"/>
                <a:t> 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E3D5570-8C0E-D94D-B429-EA0C9E741E9A}"/>
                </a:ext>
              </a:extLst>
            </p:cNvPr>
            <p:cNvSpPr/>
            <p:nvPr/>
          </p:nvSpPr>
          <p:spPr>
            <a:xfrm rot="5400000">
              <a:off x="6050280" y="-5558020"/>
              <a:ext cx="91441" cy="1170064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 dirty="0"/>
                <a:t> 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8DEDEEE8-31C4-E647-969B-75C58AAA7EE2}"/>
                </a:ext>
              </a:extLst>
            </p:cNvPr>
            <p:cNvSpPr/>
            <p:nvPr/>
          </p:nvSpPr>
          <p:spPr>
            <a:xfrm rot="5400000">
              <a:off x="6003536" y="-3598167"/>
              <a:ext cx="91442" cy="1160535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 dirty="0"/>
                <a:t>   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5C1B4F26-1645-464D-A3C2-BF02BBB6FA5B}"/>
                </a:ext>
              </a:extLst>
            </p:cNvPr>
            <p:cNvSpPr/>
            <p:nvPr/>
          </p:nvSpPr>
          <p:spPr>
            <a:xfrm rot="5400000">
              <a:off x="3123760" y="1161602"/>
              <a:ext cx="95058" cy="58494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 dirty="0"/>
                <a:t> 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D45CD4A2-E6D2-AD41-A6F4-1873E48C0BD1}"/>
                </a:ext>
              </a:extLst>
            </p:cNvPr>
            <p:cNvSpPr/>
            <p:nvPr/>
          </p:nvSpPr>
          <p:spPr>
            <a:xfrm rot="5400000">
              <a:off x="8938199" y="3064440"/>
              <a:ext cx="91440" cy="581128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 dirty="0"/>
                <a:t> 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43931009-67E2-3C4C-AEC2-703040910854}"/>
                </a:ext>
              </a:extLst>
            </p:cNvPr>
            <p:cNvSpPr/>
            <p:nvPr/>
          </p:nvSpPr>
          <p:spPr>
            <a:xfrm>
              <a:off x="6039606" y="2160440"/>
              <a:ext cx="93661" cy="444584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 dirty="0"/>
                <a:t> 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09B0D807-1CED-744B-B0C6-FEA9484BBFE7}"/>
                </a:ext>
              </a:extLst>
            </p:cNvPr>
            <p:cNvSpPr/>
            <p:nvPr/>
          </p:nvSpPr>
          <p:spPr>
            <a:xfrm rot="5400000">
              <a:off x="1481067" y="4317736"/>
              <a:ext cx="91440" cy="25604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 dirty="0"/>
                <a:t> 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F47A70F6-89D6-8642-A8DF-834F425E1EE5}"/>
                </a:ext>
              </a:extLst>
            </p:cNvPr>
            <p:cNvSpPr/>
            <p:nvPr/>
          </p:nvSpPr>
          <p:spPr>
            <a:xfrm>
              <a:off x="10198654" y="2202973"/>
              <a:ext cx="93661" cy="376392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 dirty="0"/>
                <a:t> 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7577AE1-5BD6-5D43-B9C6-638BC9FBFD16}"/>
                </a:ext>
              </a:extLst>
            </p:cNvPr>
            <p:cNvSpPr/>
            <p:nvPr/>
          </p:nvSpPr>
          <p:spPr>
            <a:xfrm>
              <a:off x="8542142" y="289112"/>
              <a:ext cx="91440" cy="191386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 dirty="0"/>
                <a:t> 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644A833F-EBE2-A741-9AF6-0DA1D74FF314}"/>
                </a:ext>
              </a:extLst>
            </p:cNvPr>
            <p:cNvSpPr/>
            <p:nvPr/>
          </p:nvSpPr>
          <p:spPr>
            <a:xfrm rot="5400000">
              <a:off x="11039728" y="3263089"/>
              <a:ext cx="91440" cy="165400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 dirty="0"/>
                <a:t> 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2BEA7480-58AF-D447-BE12-C70909D534F3}"/>
                </a:ext>
              </a:extLst>
            </p:cNvPr>
            <p:cNvSpPr/>
            <p:nvPr/>
          </p:nvSpPr>
          <p:spPr>
            <a:xfrm>
              <a:off x="2744510" y="4125762"/>
              <a:ext cx="94383" cy="248052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 dirty="0"/>
                <a:t> 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E015F934-8E6B-D847-9D0C-D555EF57D7BF}"/>
                </a:ext>
              </a:extLst>
            </p:cNvPr>
            <p:cNvSpPr/>
            <p:nvPr/>
          </p:nvSpPr>
          <p:spPr>
            <a:xfrm>
              <a:off x="1915170" y="5552223"/>
              <a:ext cx="94383" cy="105406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 dirty="0"/>
                <a:t> 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7EA83D8C-B9B5-5D4C-988D-4D362E0F43F6}"/>
                </a:ext>
              </a:extLst>
            </p:cNvPr>
            <p:cNvSpPr/>
            <p:nvPr/>
          </p:nvSpPr>
          <p:spPr>
            <a:xfrm>
              <a:off x="7569428" y="5977477"/>
              <a:ext cx="93661" cy="63938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 dirty="0"/>
                <a:t> 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E0556888-279D-104E-9FC9-EC9D96533960}"/>
                </a:ext>
              </a:extLst>
            </p:cNvPr>
            <p:cNvSpPr/>
            <p:nvPr/>
          </p:nvSpPr>
          <p:spPr>
            <a:xfrm rot="5400000">
              <a:off x="6050281" y="724248"/>
              <a:ext cx="91441" cy="1170064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 dirty="0"/>
                <a:t> 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CDCD3F99-4FD1-2D43-A7C1-E3C8EEB5C385}"/>
                </a:ext>
              </a:extLst>
            </p:cNvPr>
            <p:cNvSpPr/>
            <p:nvPr/>
          </p:nvSpPr>
          <p:spPr>
            <a:xfrm>
              <a:off x="9675509" y="5977477"/>
              <a:ext cx="93661" cy="63938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 dirty="0"/>
                <a:t> </a:t>
              </a: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AF82E1D6-7A37-1940-997C-592F50620FE4}"/>
              </a:ext>
            </a:extLst>
          </p:cNvPr>
          <p:cNvSpPr txBox="1"/>
          <p:nvPr userDrawn="1"/>
        </p:nvSpPr>
        <p:spPr>
          <a:xfrm>
            <a:off x="1133223" y="4561185"/>
            <a:ext cx="65" cy="15844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​"/>
            </a:pPr>
            <a:endParaRPr lang="en-US" sz="1013" dirty="0"/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347DCA24-46C4-7549-9A57-7CDC527C586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6837768" y="703134"/>
            <a:ext cx="1749221" cy="424279"/>
          </a:xfrm>
          <a:prstGeom prst="rect">
            <a:avLst/>
          </a:prstGeom>
        </p:spPr>
      </p:pic>
      <p:sp>
        <p:nvSpPr>
          <p:cNvPr id="76" name="Title 1">
            <a:extLst>
              <a:ext uri="{FF2B5EF4-FFF2-40B4-BE49-F238E27FC236}">
                <a16:creationId xmlns:a16="http://schemas.microsoft.com/office/drawing/2014/main" id="{03B50470-DA17-BA40-BB0C-ACE6FA16E9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4507" y="493700"/>
            <a:ext cx="3829502" cy="834105"/>
          </a:xfrm>
          <a:noFill/>
        </p:spPr>
        <p:txBody>
          <a:bodyPr anchor="t" anchorCtr="0">
            <a:noAutofit/>
          </a:bodyPr>
          <a:lstStyle>
            <a:lvl1pPr algn="l">
              <a:defRPr sz="3300" b="1" i="0">
                <a:solidFill>
                  <a:schemeClr val="tx1"/>
                </a:solidFill>
                <a:latin typeface="Gotham Black" pitchFamily="2" charset="0"/>
                <a:cs typeface="Gotham Black" pitchFamily="2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(44pt)</a:t>
            </a:r>
          </a:p>
        </p:txBody>
      </p:sp>
      <p:sp>
        <p:nvSpPr>
          <p:cNvPr id="77" name="Subtitle 2">
            <a:extLst>
              <a:ext uri="{FF2B5EF4-FFF2-40B4-BE49-F238E27FC236}">
                <a16:creationId xmlns:a16="http://schemas.microsoft.com/office/drawing/2014/main" id="{B32F2F3C-5F17-464C-8F93-202B0182C7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407" y="1928792"/>
            <a:ext cx="3307289" cy="316112"/>
          </a:xfrm>
        </p:spPr>
        <p:txBody>
          <a:bodyPr>
            <a:spAutoFit/>
          </a:bodyPr>
          <a:lstStyle>
            <a:lvl1pPr marL="0" indent="0" algn="l">
              <a:buNone/>
              <a:defRPr sz="2100" b="0" i="0">
                <a:solidFill>
                  <a:schemeClr val="tx1"/>
                </a:solidFill>
                <a:latin typeface="Gotham Book" pitchFamily="2" charset="0"/>
                <a:cs typeface="Gotham Book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Presenter Name (28pt)</a:t>
            </a:r>
          </a:p>
        </p:txBody>
      </p:sp>
      <p:sp>
        <p:nvSpPr>
          <p:cNvPr id="78" name="Text Placeholder 5">
            <a:extLst>
              <a:ext uri="{FF2B5EF4-FFF2-40B4-BE49-F238E27FC236}">
                <a16:creationId xmlns:a16="http://schemas.microsoft.com/office/drawing/2014/main" id="{C3216344-5297-7C40-8D94-85384E50FEE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407" y="2347765"/>
            <a:ext cx="3307289" cy="144720"/>
          </a:xfrm>
        </p:spPr>
        <p:txBody>
          <a:bodyPr>
            <a:spAutoFit/>
          </a:bodyPr>
          <a:lstStyle>
            <a:lvl1pPr>
              <a:defRPr sz="900" b="1" i="0">
                <a:solidFill>
                  <a:schemeClr val="tx1"/>
                </a:solidFill>
                <a:latin typeface="Gotham Black" pitchFamily="2" charset="0"/>
                <a:cs typeface="Gotham Black" pitchFamily="2" charset="0"/>
              </a:defRPr>
            </a:lvl1pPr>
          </a:lstStyle>
          <a:p>
            <a:pPr lvl="0"/>
            <a:r>
              <a:rPr lang="en-US" dirty="0"/>
              <a:t>Presenter Title (12PT)</a:t>
            </a:r>
          </a:p>
        </p:txBody>
      </p:sp>
    </p:spTree>
    <p:extLst>
      <p:ext uri="{BB962C8B-B14F-4D97-AF65-F5344CB8AC3E}">
        <p14:creationId xmlns:p14="http://schemas.microsoft.com/office/powerpoint/2010/main" val="18009556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0F3E6-6D45-4A79-82D8-67D8F9DC2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EF9AD-4695-436B-9ED2-93DFE1A2A1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6B323F-5448-46AB-BB19-DBCF6C2A3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71763" y="4645819"/>
            <a:ext cx="5825300" cy="33158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82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038A5-67DB-4DDE-BFE7-EEF0A84E8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2609864"/>
            <a:ext cx="6536532" cy="1121846"/>
          </a:xfrm>
        </p:spPr>
        <p:txBody>
          <a:bodyPr anchor="b"/>
          <a:lstStyle>
            <a:lvl1pPr>
              <a:defRPr sz="4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744AA2-B6FF-41B0-8880-CBB7A1AFC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900" y="4154302"/>
            <a:ext cx="6536532" cy="32385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F2C9B4B-AF65-4CD0-BFFC-C585EB8C77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2900" y="3955400"/>
            <a:ext cx="8458200" cy="0"/>
          </a:xfrm>
          <a:prstGeom prst="line">
            <a:avLst/>
          </a:prstGeom>
          <a:ln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196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13654-6B08-42E4-9A0C-797E05117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00FA7A-2090-4F19-B8BA-147E2979A4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2898" y="1059748"/>
            <a:ext cx="4109087" cy="330508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F3E3F1-3C93-47BB-ABBA-E74A78AA29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92015" y="1059748"/>
            <a:ext cx="4109084" cy="330508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D5B47A-66F4-453A-A8ED-E9E01E3E6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71763" y="4645819"/>
            <a:ext cx="5825300" cy="33158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07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13654-6B08-42E4-9A0C-797E05117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00FA7A-2090-4F19-B8BA-147E2979A4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2898" y="1059748"/>
            <a:ext cx="2659862" cy="330508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F3E3F1-3C93-47BB-ABBA-E74A78AA29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2789" y="1059748"/>
            <a:ext cx="2658423" cy="330508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D5B47A-66F4-453A-A8ED-E9E01E3E6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71763" y="4645819"/>
            <a:ext cx="5825300" cy="33158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20A71404-69A5-45B6-A2FA-04E08F320E5A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141240" y="1059748"/>
            <a:ext cx="2659858" cy="330508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718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Four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13654-6B08-42E4-9A0C-797E05117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00FA7A-2090-4F19-B8BA-147E2979A4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2898" y="1059748"/>
            <a:ext cx="1935247" cy="330508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F3E3F1-3C93-47BB-ABBA-E74A78AA29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24841" y="1059748"/>
            <a:ext cx="1933808" cy="330508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D5B47A-66F4-453A-A8ED-E9E01E3E6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71763" y="4645819"/>
            <a:ext cx="5825300" cy="33158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20A71404-69A5-45B6-A2FA-04E08F320E5A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692014" y="1059748"/>
            <a:ext cx="1933811" cy="330508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21B13753-7B7A-4BCB-8A04-E2CAD8BC9AF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859190" y="1059748"/>
            <a:ext cx="1941909" cy="330508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549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27F7F-348A-0446-8F53-29D6B84092AA}" type="datetimeFigureOut">
              <a:rPr lang="it-IT" smtClean="0"/>
              <a:t>24/10/2019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D7979-20A5-1C4B-B9E8-B7F63C240F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00210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8450F-2939-40BB-A926-D9D785132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C74504-C99A-45C9-8BEA-707080C93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71763" y="4645819"/>
            <a:ext cx="5825300" cy="33158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4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972CA9-CF1C-451C-A31A-176779B18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71763" y="4645819"/>
            <a:ext cx="5825300" cy="33158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46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losing (Non-Healthcare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479A60FF-A28A-0E4B-AA8F-2077C4F2C2F7}"/>
              </a:ext>
            </a:extLst>
          </p:cNvPr>
          <p:cNvSpPr/>
          <p:nvPr userDrawn="1"/>
        </p:nvSpPr>
        <p:spPr>
          <a:xfrm>
            <a:off x="241301" y="4924425"/>
            <a:ext cx="8693149" cy="219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91F2C7B1-53DF-0B4B-89DD-9C97F789B006}"/>
              </a:ext>
            </a:extLst>
          </p:cNvPr>
          <p:cNvSpPr/>
          <p:nvPr userDrawn="1"/>
        </p:nvSpPr>
        <p:spPr>
          <a:xfrm rot="16200000">
            <a:off x="6462713" y="2462213"/>
            <a:ext cx="5143500" cy="219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dirty="0">
                <a:solidFill>
                  <a:schemeClr val="bg1"/>
                </a:solidFill>
              </a:rPr>
              <a:t>   </a:t>
            </a:r>
          </a:p>
        </p:txBody>
      </p:sp>
      <p:pic>
        <p:nvPicPr>
          <p:cNvPr id="39" name="Picture 38" descr="GettyImages-1010852482.psd">
            <a:extLst>
              <a:ext uri="{FF2B5EF4-FFF2-40B4-BE49-F238E27FC236}">
                <a16:creationId xmlns:a16="http://schemas.microsoft.com/office/drawing/2014/main" id="{BEBDDEA0-33AB-EB48-A83F-A12BB84FFD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6381" r="-1"/>
          <a:stretch/>
        </p:blipFill>
        <p:spPr>
          <a:xfrm>
            <a:off x="7063793" y="619125"/>
            <a:ext cx="1928813" cy="2496050"/>
          </a:xfrm>
          <a:prstGeom prst="rect">
            <a:avLst/>
          </a:prstGeom>
        </p:spPr>
      </p:pic>
      <p:pic>
        <p:nvPicPr>
          <p:cNvPr id="40" name="Picture 39" descr="GettyImages-840826076.psd">
            <a:extLst>
              <a:ext uri="{FF2B5EF4-FFF2-40B4-BE49-F238E27FC236}">
                <a16:creationId xmlns:a16="http://schemas.microsoft.com/office/drawing/2014/main" id="{18677D81-963D-3441-89BE-416E77E753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8306" y="4018537"/>
            <a:ext cx="1685193" cy="1124963"/>
          </a:xfrm>
          <a:prstGeom prst="rect">
            <a:avLst/>
          </a:prstGeom>
        </p:spPr>
      </p:pic>
      <p:pic>
        <p:nvPicPr>
          <p:cNvPr id="41" name="Picture 40" descr="GettyImages-578997549_edit.psd">
            <a:extLst>
              <a:ext uri="{FF2B5EF4-FFF2-40B4-BE49-F238E27FC236}">
                <a16:creationId xmlns:a16="http://schemas.microsoft.com/office/drawing/2014/main" id="{BEB1A823-DB99-714B-93E2-9DD5FFA135C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4009" y="4015154"/>
            <a:ext cx="1573433" cy="105019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81908B9-D3C3-5545-AC23-385117B729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317"/>
          <a:stretch/>
        </p:blipFill>
        <p:spPr>
          <a:xfrm>
            <a:off x="3185390" y="-24668"/>
            <a:ext cx="4524375" cy="4524375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C696F88E-23CA-5848-8F96-B8F48DECE713}"/>
              </a:ext>
            </a:extLst>
          </p:cNvPr>
          <p:cNvSpPr/>
          <p:nvPr userDrawn="1"/>
        </p:nvSpPr>
        <p:spPr>
          <a:xfrm>
            <a:off x="241469" y="233805"/>
            <a:ext cx="8680281" cy="1408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bg1"/>
              </a:solidFill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11C6B128-F147-6649-B10A-D62596976ED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3060" y="3096907"/>
            <a:ext cx="2738909" cy="182583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81C3D26-CC09-6346-B7C6-359E2925DCC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32553" y="2230010"/>
            <a:ext cx="2559362" cy="187711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B149612-5340-B540-A0D6-471D428C6EA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229" y="4184231"/>
            <a:ext cx="1138069" cy="762119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A18F08C9-8F73-CB45-BF09-7DEB6CD54687}"/>
              </a:ext>
            </a:extLst>
          </p:cNvPr>
          <p:cNvSpPr/>
          <p:nvPr userDrawn="1"/>
        </p:nvSpPr>
        <p:spPr>
          <a:xfrm>
            <a:off x="241470" y="1643505"/>
            <a:ext cx="4312924" cy="1408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bg1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2DAC6A5-B15F-614E-9029-2C53A5CD382A}"/>
              </a:ext>
            </a:extLst>
          </p:cNvPr>
          <p:cNvSpPr/>
          <p:nvPr userDrawn="1"/>
        </p:nvSpPr>
        <p:spPr>
          <a:xfrm>
            <a:off x="228056" y="4192615"/>
            <a:ext cx="1247594" cy="724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bg1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CC162A1-4642-2848-AD90-87B579473635}"/>
              </a:ext>
            </a:extLst>
          </p:cNvPr>
          <p:cNvSpPr/>
          <p:nvPr userDrawn="1"/>
        </p:nvSpPr>
        <p:spPr>
          <a:xfrm>
            <a:off x="7705181" y="3036915"/>
            <a:ext cx="1247594" cy="1417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bg1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935BB6A-C39A-4C45-83F4-CD4AB42B7B11}"/>
              </a:ext>
            </a:extLst>
          </p:cNvPr>
          <p:cNvSpPr/>
          <p:nvPr userDrawn="1"/>
        </p:nvSpPr>
        <p:spPr>
          <a:xfrm>
            <a:off x="241301" y="0"/>
            <a:ext cx="8693149" cy="219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BCB33BF-E038-E64E-B860-65F195313691}"/>
              </a:ext>
            </a:extLst>
          </p:cNvPr>
          <p:cNvSpPr/>
          <p:nvPr userDrawn="1"/>
        </p:nvSpPr>
        <p:spPr>
          <a:xfrm>
            <a:off x="241301" y="4924425"/>
            <a:ext cx="8693149" cy="219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91EC13C-429C-E047-8362-69A87EFE8BBC}"/>
              </a:ext>
            </a:extLst>
          </p:cNvPr>
          <p:cNvSpPr/>
          <p:nvPr userDrawn="1"/>
        </p:nvSpPr>
        <p:spPr>
          <a:xfrm rot="16200000">
            <a:off x="6462713" y="2462213"/>
            <a:ext cx="5143500" cy="219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9073C8D-2284-2649-8639-C0CD271F4BC3}"/>
              </a:ext>
            </a:extLst>
          </p:cNvPr>
          <p:cNvSpPr/>
          <p:nvPr userDrawn="1"/>
        </p:nvSpPr>
        <p:spPr>
          <a:xfrm>
            <a:off x="5720805" y="4497416"/>
            <a:ext cx="1571926" cy="447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bg1"/>
              </a:solidFill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79954F7-C494-284C-81DC-A897DF755FAE}"/>
              </a:ext>
            </a:extLst>
          </p:cNvPr>
          <p:cNvGrpSpPr/>
          <p:nvPr userDrawn="1"/>
        </p:nvGrpSpPr>
        <p:grpSpPr>
          <a:xfrm>
            <a:off x="184261" y="184935"/>
            <a:ext cx="8775481" cy="4780282"/>
            <a:chOff x="245681" y="246579"/>
            <a:chExt cx="11700641" cy="6373709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F0B4AAAB-736A-0343-8E43-82D73B98489A}"/>
                </a:ext>
              </a:extLst>
            </p:cNvPr>
            <p:cNvSpPr/>
            <p:nvPr/>
          </p:nvSpPr>
          <p:spPr>
            <a:xfrm>
              <a:off x="246580" y="246580"/>
              <a:ext cx="94383" cy="635970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 dirty="0"/>
                <a:t> 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C66DEF01-D955-9B4E-98E1-4FE74DC2AA96}"/>
                </a:ext>
              </a:extLst>
            </p:cNvPr>
            <p:cNvSpPr/>
            <p:nvPr/>
          </p:nvSpPr>
          <p:spPr>
            <a:xfrm>
              <a:off x="11851936" y="246580"/>
              <a:ext cx="94383" cy="635970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 dirty="0"/>
                <a:t> 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93952FC-2C27-D347-B2E6-6B5C46F9F7AB}"/>
                </a:ext>
              </a:extLst>
            </p:cNvPr>
            <p:cNvSpPr/>
            <p:nvPr/>
          </p:nvSpPr>
          <p:spPr>
            <a:xfrm rot="5400000">
              <a:off x="6050280" y="-5558020"/>
              <a:ext cx="91441" cy="1170064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 dirty="0"/>
                <a:t> 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AAADA16-67DA-F94C-87E9-B619F70DBE9F}"/>
                </a:ext>
              </a:extLst>
            </p:cNvPr>
            <p:cNvSpPr/>
            <p:nvPr/>
          </p:nvSpPr>
          <p:spPr>
            <a:xfrm rot="5400000">
              <a:off x="6003536" y="-3598167"/>
              <a:ext cx="91442" cy="1160535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 dirty="0"/>
                <a:t>   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73AF5B02-AA7C-7E48-9BC2-DDB1ED17B736}"/>
                </a:ext>
              </a:extLst>
            </p:cNvPr>
            <p:cNvSpPr/>
            <p:nvPr/>
          </p:nvSpPr>
          <p:spPr>
            <a:xfrm rot="5400000">
              <a:off x="3123760" y="1161602"/>
              <a:ext cx="95058" cy="58494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 dirty="0"/>
                <a:t> 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489A08C8-096C-3D4C-82A3-98A6943BDF84}"/>
                </a:ext>
              </a:extLst>
            </p:cNvPr>
            <p:cNvSpPr/>
            <p:nvPr/>
          </p:nvSpPr>
          <p:spPr>
            <a:xfrm rot="5400000">
              <a:off x="8938199" y="3064440"/>
              <a:ext cx="91440" cy="581128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 dirty="0"/>
                <a:t> 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68DB138C-C092-184B-9FBB-29CF29FE08FF}"/>
                </a:ext>
              </a:extLst>
            </p:cNvPr>
            <p:cNvSpPr/>
            <p:nvPr/>
          </p:nvSpPr>
          <p:spPr>
            <a:xfrm>
              <a:off x="6039606" y="2160440"/>
              <a:ext cx="93661" cy="444584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 dirty="0"/>
                <a:t> 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76611292-35E6-B441-BAD3-4820F7082C48}"/>
                </a:ext>
              </a:extLst>
            </p:cNvPr>
            <p:cNvSpPr/>
            <p:nvPr/>
          </p:nvSpPr>
          <p:spPr>
            <a:xfrm rot="5400000">
              <a:off x="1481067" y="4317736"/>
              <a:ext cx="91440" cy="25604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 dirty="0"/>
                <a:t> 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92C14132-D972-9B4C-A471-30BF3244BCD2}"/>
                </a:ext>
              </a:extLst>
            </p:cNvPr>
            <p:cNvSpPr/>
            <p:nvPr/>
          </p:nvSpPr>
          <p:spPr>
            <a:xfrm>
              <a:off x="10198654" y="2202973"/>
              <a:ext cx="93661" cy="376392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 dirty="0"/>
                <a:t> 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819BA8EB-B285-714B-B43A-B87BE07AF549}"/>
                </a:ext>
              </a:extLst>
            </p:cNvPr>
            <p:cNvSpPr/>
            <p:nvPr/>
          </p:nvSpPr>
          <p:spPr>
            <a:xfrm>
              <a:off x="8542142" y="289112"/>
              <a:ext cx="91440" cy="191386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 dirty="0"/>
                <a:t> 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4AB21333-7473-BA4D-A274-6FECB1900E11}"/>
                </a:ext>
              </a:extLst>
            </p:cNvPr>
            <p:cNvSpPr/>
            <p:nvPr/>
          </p:nvSpPr>
          <p:spPr>
            <a:xfrm rot="5400000">
              <a:off x="11039728" y="3263089"/>
              <a:ext cx="91440" cy="165400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 dirty="0"/>
                <a:t> 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1B33ED4E-3809-014C-A6FC-21B25A3A71A0}"/>
                </a:ext>
              </a:extLst>
            </p:cNvPr>
            <p:cNvSpPr/>
            <p:nvPr/>
          </p:nvSpPr>
          <p:spPr>
            <a:xfrm>
              <a:off x="2744510" y="4125762"/>
              <a:ext cx="94383" cy="248052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 dirty="0"/>
                <a:t> 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3EDC9FE7-56E0-9C40-B39F-47BBEF7C5DD5}"/>
                </a:ext>
              </a:extLst>
            </p:cNvPr>
            <p:cNvSpPr/>
            <p:nvPr/>
          </p:nvSpPr>
          <p:spPr>
            <a:xfrm>
              <a:off x="1915170" y="5552223"/>
              <a:ext cx="94383" cy="105406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 dirty="0"/>
                <a:t> 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BA39569A-172B-EC46-9448-943F65DA373F}"/>
                </a:ext>
              </a:extLst>
            </p:cNvPr>
            <p:cNvSpPr/>
            <p:nvPr/>
          </p:nvSpPr>
          <p:spPr>
            <a:xfrm>
              <a:off x="7569428" y="5977477"/>
              <a:ext cx="93661" cy="63938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 dirty="0"/>
                <a:t> 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C4F44F5-F294-7749-A6A4-76F4B207EB25}"/>
                </a:ext>
              </a:extLst>
            </p:cNvPr>
            <p:cNvSpPr/>
            <p:nvPr/>
          </p:nvSpPr>
          <p:spPr>
            <a:xfrm rot="5400000">
              <a:off x="6050281" y="724248"/>
              <a:ext cx="91441" cy="1170064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 dirty="0"/>
                <a:t> 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F2596D2F-934F-234C-BCD3-E600A7EA799C}"/>
                </a:ext>
              </a:extLst>
            </p:cNvPr>
            <p:cNvSpPr/>
            <p:nvPr/>
          </p:nvSpPr>
          <p:spPr>
            <a:xfrm>
              <a:off x="9675509" y="5977477"/>
              <a:ext cx="93661" cy="63938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 dirty="0"/>
                <a:t> </a:t>
              </a:r>
            </a:p>
          </p:txBody>
        </p:sp>
      </p:grpSp>
      <p:sp>
        <p:nvSpPr>
          <p:cNvPr id="74" name="Title 4">
            <a:extLst>
              <a:ext uri="{FF2B5EF4-FFF2-40B4-BE49-F238E27FC236}">
                <a16:creationId xmlns:a16="http://schemas.microsoft.com/office/drawing/2014/main" id="{82A3894B-CD70-7C47-B0F0-AC3EFBB157DB}"/>
              </a:ext>
            </a:extLst>
          </p:cNvPr>
          <p:cNvSpPr txBox="1">
            <a:spLocks/>
          </p:cNvSpPr>
          <p:nvPr userDrawn="1"/>
        </p:nvSpPr>
        <p:spPr>
          <a:xfrm>
            <a:off x="579314" y="469040"/>
            <a:ext cx="3549482" cy="10242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300" b="1" dirty="0">
              <a:solidFill>
                <a:srgbClr val="000000"/>
              </a:solidFill>
              <a:latin typeface="Gotham Black" pitchFamily="2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64050DF-A9E6-0F4A-AA6B-96571FC48313}"/>
              </a:ext>
            </a:extLst>
          </p:cNvPr>
          <p:cNvSpPr txBox="1"/>
          <p:nvPr userDrawn="1"/>
        </p:nvSpPr>
        <p:spPr>
          <a:xfrm>
            <a:off x="1133223" y="4561185"/>
            <a:ext cx="65" cy="15844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​"/>
            </a:pPr>
            <a:endParaRPr lang="en-US" sz="1013" dirty="0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4E568C50-FE55-2C48-9F67-9EB02CFDF10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70288" y="579846"/>
            <a:ext cx="5521752" cy="716245"/>
          </a:xfrm>
          <a:prstGeom prst="rect">
            <a:avLst/>
          </a:prstGeom>
        </p:spPr>
      </p:pic>
      <p:sp>
        <p:nvSpPr>
          <p:cNvPr id="78" name="Title 1">
            <a:extLst>
              <a:ext uri="{FF2B5EF4-FFF2-40B4-BE49-F238E27FC236}">
                <a16:creationId xmlns:a16="http://schemas.microsoft.com/office/drawing/2014/main" id="{C364E20D-EDDC-0F4F-975C-9B883B42C8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04221" y="2199509"/>
            <a:ext cx="2520514" cy="385562"/>
          </a:xfrm>
          <a:noFill/>
        </p:spPr>
        <p:txBody>
          <a:bodyPr anchor="t" anchorCtr="0">
            <a:noAutofit/>
          </a:bodyPr>
          <a:lstStyle>
            <a:lvl1pPr algn="l">
              <a:defRPr sz="2700" b="1" i="0">
                <a:solidFill>
                  <a:schemeClr val="tx1"/>
                </a:solidFill>
                <a:latin typeface="Gotham Black" pitchFamily="2" charset="0"/>
                <a:cs typeface="Gotham Black" pitchFamily="2" charset="0"/>
              </a:defRPr>
            </a:lvl1pPr>
          </a:lstStyle>
          <a:p>
            <a:r>
              <a:rPr lang="en-US" dirty="0"/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41654412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losing (Healthcare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75" descr="GettyImages-578997549_edit.psd">
            <a:extLst>
              <a:ext uri="{FF2B5EF4-FFF2-40B4-BE49-F238E27FC236}">
                <a16:creationId xmlns:a16="http://schemas.microsoft.com/office/drawing/2014/main" id="{B729CFCA-89C6-3E44-B73F-AFB7B9F3F7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4009" y="4015155"/>
            <a:ext cx="1573433" cy="90194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C2094EF0-B136-8A49-9F71-DA8E9F0B80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4410" y="654055"/>
            <a:ext cx="4816055" cy="395604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A4050438-E473-3F45-B8B7-4A0AF42F99A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84504" y="1660525"/>
            <a:ext cx="1227722" cy="139382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3FF2802-6EF3-A440-A82F-AA2D5F7E607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599" y="4473402"/>
            <a:ext cx="1835150" cy="44467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C5598F4D-CA9B-C841-BCE5-94C932B619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386"/>
          <a:stretch/>
        </p:blipFill>
        <p:spPr>
          <a:xfrm>
            <a:off x="2114550" y="2454272"/>
            <a:ext cx="2432050" cy="2470050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7E90926B-B9F6-4C4A-A31F-A83E393B49C6}"/>
              </a:ext>
            </a:extLst>
          </p:cNvPr>
          <p:cNvSpPr/>
          <p:nvPr userDrawn="1"/>
        </p:nvSpPr>
        <p:spPr>
          <a:xfrm>
            <a:off x="241301" y="189355"/>
            <a:ext cx="8693149" cy="14679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dirty="0">
                <a:solidFill>
                  <a:schemeClr val="bg1"/>
                </a:solidFill>
              </a:rPr>
              <a:t>   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3246C1BA-AFF1-374E-A7C8-4153124B363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32553" y="2230010"/>
            <a:ext cx="2559362" cy="187711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7443694-9FBD-9740-A343-6D1C0714597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229" y="4184231"/>
            <a:ext cx="1138069" cy="762119"/>
          </a:xfrm>
          <a:prstGeom prst="rect">
            <a:avLst/>
          </a:prstGeom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19236289-D431-6843-84CA-C4DB16F7EB05}"/>
              </a:ext>
            </a:extLst>
          </p:cNvPr>
          <p:cNvSpPr/>
          <p:nvPr userDrawn="1"/>
        </p:nvSpPr>
        <p:spPr>
          <a:xfrm>
            <a:off x="241470" y="1643505"/>
            <a:ext cx="4312924" cy="1408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bg1"/>
              </a:solidFill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D44CC6AE-11DC-4946-BBC2-320C999D1EA9}"/>
              </a:ext>
            </a:extLst>
          </p:cNvPr>
          <p:cNvSpPr/>
          <p:nvPr userDrawn="1"/>
        </p:nvSpPr>
        <p:spPr>
          <a:xfrm>
            <a:off x="228056" y="4192615"/>
            <a:ext cx="1247594" cy="724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bg1"/>
              </a:solidFill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CF59B50E-BF10-B248-8648-8D825AF20675}"/>
              </a:ext>
            </a:extLst>
          </p:cNvPr>
          <p:cNvSpPr/>
          <p:nvPr userDrawn="1"/>
        </p:nvSpPr>
        <p:spPr>
          <a:xfrm>
            <a:off x="7705181" y="3036915"/>
            <a:ext cx="1247594" cy="1417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bg1"/>
              </a:solidFill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4F8B877A-F388-B84B-AC4D-9F4C47CAE5A9}"/>
              </a:ext>
            </a:extLst>
          </p:cNvPr>
          <p:cNvSpPr/>
          <p:nvPr userDrawn="1"/>
        </p:nvSpPr>
        <p:spPr>
          <a:xfrm>
            <a:off x="241301" y="0"/>
            <a:ext cx="8693149" cy="219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dirty="0">
                <a:solidFill>
                  <a:schemeClr val="bg1"/>
                </a:solidFill>
              </a:rPr>
              <a:t>   </a:t>
            </a: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E358268B-2FBF-B747-BCBC-4D51E88A56F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466850" y="4228465"/>
            <a:ext cx="594046" cy="705866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C8405120-B002-A84E-ACDE-C659DD2B190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38124" y="3086100"/>
            <a:ext cx="1883568" cy="1076325"/>
          </a:xfrm>
          <a:prstGeom prst="rect">
            <a:avLst/>
          </a:prstGeom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A8A0A858-6EFF-AF42-BC26-67FC10D47FEB}"/>
              </a:ext>
            </a:extLst>
          </p:cNvPr>
          <p:cNvSpPr/>
          <p:nvPr userDrawn="1"/>
        </p:nvSpPr>
        <p:spPr>
          <a:xfrm>
            <a:off x="5720805" y="4497416"/>
            <a:ext cx="1571926" cy="447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bg1"/>
              </a:solidFill>
            </a:endParaRP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9984113A-C4DB-114C-B7B6-AA81A0F00F58}"/>
              </a:ext>
            </a:extLst>
          </p:cNvPr>
          <p:cNvGrpSpPr/>
          <p:nvPr userDrawn="1"/>
        </p:nvGrpSpPr>
        <p:grpSpPr>
          <a:xfrm>
            <a:off x="184261" y="184935"/>
            <a:ext cx="8775481" cy="4780282"/>
            <a:chOff x="245681" y="246579"/>
            <a:chExt cx="11700641" cy="6373709"/>
          </a:xfrm>
        </p:grpSpPr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29FC937D-9107-D64D-AD9A-10732E89A537}"/>
                </a:ext>
              </a:extLst>
            </p:cNvPr>
            <p:cNvSpPr/>
            <p:nvPr/>
          </p:nvSpPr>
          <p:spPr>
            <a:xfrm>
              <a:off x="246580" y="246580"/>
              <a:ext cx="94383" cy="635970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 dirty="0"/>
                <a:t> </a:t>
              </a: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2B9A69B1-CAA9-8942-B42F-3BCBC867C353}"/>
                </a:ext>
              </a:extLst>
            </p:cNvPr>
            <p:cNvSpPr/>
            <p:nvPr/>
          </p:nvSpPr>
          <p:spPr>
            <a:xfrm>
              <a:off x="11851936" y="246580"/>
              <a:ext cx="94383" cy="635970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 dirty="0"/>
                <a:t> </a:t>
              </a: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15FBC6D5-9897-C142-80A4-1D908A1C2A8E}"/>
                </a:ext>
              </a:extLst>
            </p:cNvPr>
            <p:cNvSpPr/>
            <p:nvPr/>
          </p:nvSpPr>
          <p:spPr>
            <a:xfrm rot="5400000">
              <a:off x="6050280" y="-5558020"/>
              <a:ext cx="91441" cy="1170064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 dirty="0"/>
                <a:t> </a:t>
              </a: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D1E87954-9471-0D4C-A6B2-198E9FB1CC38}"/>
                </a:ext>
              </a:extLst>
            </p:cNvPr>
            <p:cNvSpPr/>
            <p:nvPr/>
          </p:nvSpPr>
          <p:spPr>
            <a:xfrm rot="5400000">
              <a:off x="6003536" y="-3598167"/>
              <a:ext cx="91442" cy="1160535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 dirty="0"/>
                <a:t>   </a:t>
              </a: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3BEADD42-B9E8-7441-BC6C-38C42316BE3D}"/>
                </a:ext>
              </a:extLst>
            </p:cNvPr>
            <p:cNvSpPr/>
            <p:nvPr/>
          </p:nvSpPr>
          <p:spPr>
            <a:xfrm rot="5400000">
              <a:off x="3123760" y="1161602"/>
              <a:ext cx="95058" cy="58494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 dirty="0"/>
                <a:t> </a:t>
              </a: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AB07192F-978F-B54B-AE4D-9F720F0F54E5}"/>
                </a:ext>
              </a:extLst>
            </p:cNvPr>
            <p:cNvSpPr/>
            <p:nvPr/>
          </p:nvSpPr>
          <p:spPr>
            <a:xfrm rot="5400000">
              <a:off x="8938199" y="3064440"/>
              <a:ext cx="91440" cy="581128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 dirty="0"/>
                <a:t> </a:t>
              </a: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3EAF99E9-D6E8-C14F-996C-ABE94FAFD6D3}"/>
                </a:ext>
              </a:extLst>
            </p:cNvPr>
            <p:cNvSpPr/>
            <p:nvPr/>
          </p:nvSpPr>
          <p:spPr>
            <a:xfrm>
              <a:off x="6039606" y="2160440"/>
              <a:ext cx="93661" cy="444584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 dirty="0"/>
                <a:t> </a:t>
              </a: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11E6834D-BBE2-F74A-B7DF-1C83E258787B}"/>
                </a:ext>
              </a:extLst>
            </p:cNvPr>
            <p:cNvSpPr/>
            <p:nvPr/>
          </p:nvSpPr>
          <p:spPr>
            <a:xfrm rot="5400000">
              <a:off x="1481067" y="4317736"/>
              <a:ext cx="91440" cy="25604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 dirty="0"/>
                <a:t> 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5B2D16BB-0F5F-6143-B600-5A260611796A}"/>
                </a:ext>
              </a:extLst>
            </p:cNvPr>
            <p:cNvSpPr/>
            <p:nvPr/>
          </p:nvSpPr>
          <p:spPr>
            <a:xfrm>
              <a:off x="10198654" y="2202973"/>
              <a:ext cx="93661" cy="376392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 dirty="0"/>
                <a:t> </a:t>
              </a: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4BBD45DF-7977-654B-AF94-E10695306CB0}"/>
                </a:ext>
              </a:extLst>
            </p:cNvPr>
            <p:cNvSpPr/>
            <p:nvPr/>
          </p:nvSpPr>
          <p:spPr>
            <a:xfrm>
              <a:off x="8542142" y="289112"/>
              <a:ext cx="91440" cy="191386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 dirty="0"/>
                <a:t> </a:t>
              </a: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93D32B56-EA45-2949-B4AB-FDAD0DEF184B}"/>
                </a:ext>
              </a:extLst>
            </p:cNvPr>
            <p:cNvSpPr/>
            <p:nvPr/>
          </p:nvSpPr>
          <p:spPr>
            <a:xfrm rot="5400000">
              <a:off x="11039728" y="3263089"/>
              <a:ext cx="91440" cy="165400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 dirty="0"/>
                <a:t> </a:t>
              </a: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6B24ABBB-4287-0747-819D-D4255C2B5F20}"/>
                </a:ext>
              </a:extLst>
            </p:cNvPr>
            <p:cNvSpPr/>
            <p:nvPr/>
          </p:nvSpPr>
          <p:spPr>
            <a:xfrm>
              <a:off x="2744510" y="4125762"/>
              <a:ext cx="94383" cy="248052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 dirty="0"/>
                <a:t> </a:t>
              </a: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6F305C11-56F6-2842-9041-DF91EEEDA2C3}"/>
                </a:ext>
              </a:extLst>
            </p:cNvPr>
            <p:cNvSpPr/>
            <p:nvPr/>
          </p:nvSpPr>
          <p:spPr>
            <a:xfrm>
              <a:off x="1915170" y="5552223"/>
              <a:ext cx="94383" cy="105406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 dirty="0"/>
                <a:t> </a:t>
              </a: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4BA3F40C-F0B1-C14A-9603-B18A0763D5A0}"/>
                </a:ext>
              </a:extLst>
            </p:cNvPr>
            <p:cNvSpPr/>
            <p:nvPr/>
          </p:nvSpPr>
          <p:spPr>
            <a:xfrm>
              <a:off x="7569428" y="5977477"/>
              <a:ext cx="93661" cy="63938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 dirty="0"/>
                <a:t> </a:t>
              </a: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15E16523-C6C4-0448-A31D-398FB42785A2}"/>
                </a:ext>
              </a:extLst>
            </p:cNvPr>
            <p:cNvSpPr/>
            <p:nvPr/>
          </p:nvSpPr>
          <p:spPr>
            <a:xfrm rot="5400000">
              <a:off x="6050281" y="724248"/>
              <a:ext cx="91441" cy="1170064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 dirty="0"/>
                <a:t> </a:t>
              </a: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A1FAF62C-4EDA-C341-8DC4-34C2FE650E1D}"/>
                </a:ext>
              </a:extLst>
            </p:cNvPr>
            <p:cNvSpPr/>
            <p:nvPr/>
          </p:nvSpPr>
          <p:spPr>
            <a:xfrm>
              <a:off x="9675509" y="5977477"/>
              <a:ext cx="93661" cy="63938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 dirty="0"/>
                <a:t> </a:t>
              </a:r>
            </a:p>
          </p:txBody>
        </p: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55E4E180-6833-0A45-8F17-56EA5CD53BCA}"/>
              </a:ext>
            </a:extLst>
          </p:cNvPr>
          <p:cNvSpPr txBox="1"/>
          <p:nvPr userDrawn="1"/>
        </p:nvSpPr>
        <p:spPr>
          <a:xfrm>
            <a:off x="1133223" y="4561185"/>
            <a:ext cx="65" cy="15844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ts val="450"/>
              </a:spcBef>
              <a:spcAft>
                <a:spcPts val="225"/>
              </a:spcAft>
              <a:buFont typeface="Arial" panose="020B0604020202020204" pitchFamily="34" charset="0"/>
              <a:buChar char="​"/>
            </a:pPr>
            <a:endParaRPr lang="en-US" sz="1013" dirty="0"/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01E494B3-B7B5-B144-9865-84FA25620E92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70288" y="579846"/>
            <a:ext cx="5521752" cy="716245"/>
          </a:xfrm>
          <a:prstGeom prst="rect">
            <a:avLst/>
          </a:prstGeom>
        </p:spPr>
      </p:pic>
      <p:sp>
        <p:nvSpPr>
          <p:cNvPr id="78" name="Title 1">
            <a:extLst>
              <a:ext uri="{FF2B5EF4-FFF2-40B4-BE49-F238E27FC236}">
                <a16:creationId xmlns:a16="http://schemas.microsoft.com/office/drawing/2014/main" id="{C364E20D-EDDC-0F4F-975C-9B883B42C8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04221" y="2199509"/>
            <a:ext cx="2520514" cy="385562"/>
          </a:xfrm>
          <a:noFill/>
        </p:spPr>
        <p:txBody>
          <a:bodyPr anchor="t" anchorCtr="0">
            <a:noAutofit/>
          </a:bodyPr>
          <a:lstStyle>
            <a:lvl1pPr algn="l">
              <a:defRPr sz="2700" b="1" i="0">
                <a:solidFill>
                  <a:schemeClr val="tx1"/>
                </a:solidFill>
                <a:latin typeface="Gotham Black" pitchFamily="2" charset="0"/>
                <a:cs typeface="Gotham Black" pitchFamily="2" charset="0"/>
              </a:defRPr>
            </a:lvl1pPr>
          </a:lstStyle>
          <a:p>
            <a:r>
              <a:rPr lang="en-US" dirty="0"/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20705204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DF316B0-5232-4272-ACA5-A0A441C70BDD}"/>
              </a:ext>
            </a:extLst>
          </p:cNvPr>
          <p:cNvGrpSpPr/>
          <p:nvPr userDrawn="1"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9E41287-15B4-4D76-9024-2EFFF9131479}"/>
                </a:ext>
              </a:extLst>
            </p:cNvPr>
            <p:cNvCxnSpPr/>
            <p:nvPr userDrawn="1"/>
          </p:nvCxnSpPr>
          <p:spPr>
            <a:xfrm>
              <a:off x="457200" y="0"/>
              <a:ext cx="0" cy="6858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6F0CD9-5AAF-428A-A909-ED45D55B32DD}"/>
                </a:ext>
              </a:extLst>
            </p:cNvPr>
            <p:cNvCxnSpPr/>
            <p:nvPr userDrawn="1"/>
          </p:nvCxnSpPr>
          <p:spPr>
            <a:xfrm>
              <a:off x="11734800" y="0"/>
              <a:ext cx="0" cy="6858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E782274-23AC-46DA-B0EF-58963B578B40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457200"/>
              <a:ext cx="12192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FC9C555-C386-4586-A67F-B17FBA02CD09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6172200"/>
              <a:ext cx="12192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11ACDAD-DD67-4E67-95E1-5D796F3AFDF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6629401"/>
              <a:ext cx="12192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29092165-6319-47CF-8C42-FB33F90F6313}"/>
              </a:ext>
            </a:extLst>
          </p:cNvPr>
          <p:cNvSpPr/>
          <p:nvPr userDrawn="1"/>
        </p:nvSpPr>
        <p:spPr>
          <a:xfrm>
            <a:off x="342898" y="342901"/>
            <a:ext cx="8458201" cy="373949"/>
          </a:xfrm>
          <a:prstGeom prst="rect">
            <a:avLst/>
          </a:prstGeom>
          <a:solidFill>
            <a:schemeClr val="accent6">
              <a:lumMod val="20000"/>
              <a:lumOff val="80000"/>
              <a:alpha val="16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EA4214B-3C8C-4EF5-9D7C-7D84D931E0CE}"/>
              </a:ext>
            </a:extLst>
          </p:cNvPr>
          <p:cNvGrpSpPr/>
          <p:nvPr userDrawn="1"/>
        </p:nvGrpSpPr>
        <p:grpSpPr>
          <a:xfrm>
            <a:off x="342898" y="1059748"/>
            <a:ext cx="8458201" cy="3305084"/>
            <a:chOff x="457197" y="1412997"/>
            <a:chExt cx="11277601" cy="440677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2011920-7715-4BEE-B9C4-E2C288B166E1}"/>
                </a:ext>
              </a:extLst>
            </p:cNvPr>
            <p:cNvSpPr/>
            <p:nvPr userDrawn="1"/>
          </p:nvSpPr>
          <p:spPr>
            <a:xfrm>
              <a:off x="457197" y="1412998"/>
              <a:ext cx="11277601" cy="4406777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16000"/>
              </a:schemeClr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13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E645587-57C3-470F-963A-9C70816756CE}"/>
                </a:ext>
              </a:extLst>
            </p:cNvPr>
            <p:cNvSpPr/>
            <p:nvPr userDrawn="1"/>
          </p:nvSpPr>
          <p:spPr>
            <a:xfrm>
              <a:off x="1105225" y="1412997"/>
              <a:ext cx="320040" cy="4406777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13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9C8EF24-353C-4BEC-B5C9-13D427441015}"/>
                </a:ext>
              </a:extLst>
            </p:cNvPr>
            <p:cNvSpPr/>
            <p:nvPr userDrawn="1"/>
          </p:nvSpPr>
          <p:spPr>
            <a:xfrm>
              <a:off x="2071376" y="1412997"/>
              <a:ext cx="320040" cy="4406777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13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D21277A-8BFF-462D-A582-AAC201D3A954}"/>
                </a:ext>
              </a:extLst>
            </p:cNvPr>
            <p:cNvSpPr/>
            <p:nvPr userDrawn="1"/>
          </p:nvSpPr>
          <p:spPr>
            <a:xfrm>
              <a:off x="3037527" y="1412997"/>
              <a:ext cx="320040" cy="4406777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13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19A1C93-F55E-473E-AAEF-9CF0DED559AA}"/>
                </a:ext>
              </a:extLst>
            </p:cNvPr>
            <p:cNvSpPr/>
            <p:nvPr userDrawn="1"/>
          </p:nvSpPr>
          <p:spPr>
            <a:xfrm>
              <a:off x="4003678" y="1412997"/>
              <a:ext cx="320040" cy="4406777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13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450EE76-0A0E-45F0-ABA6-38947524C093}"/>
                </a:ext>
              </a:extLst>
            </p:cNvPr>
            <p:cNvSpPr/>
            <p:nvPr userDrawn="1"/>
          </p:nvSpPr>
          <p:spPr>
            <a:xfrm>
              <a:off x="4969829" y="1412997"/>
              <a:ext cx="320040" cy="4406777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13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3A1CF24-6C0C-42DB-BAA6-B6903EF2DCDC}"/>
                </a:ext>
              </a:extLst>
            </p:cNvPr>
            <p:cNvSpPr/>
            <p:nvPr userDrawn="1"/>
          </p:nvSpPr>
          <p:spPr>
            <a:xfrm>
              <a:off x="5935980" y="1412997"/>
              <a:ext cx="320040" cy="4406777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13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D093B92-F27D-4DB4-95E0-9E1509AA9D98}"/>
                </a:ext>
              </a:extLst>
            </p:cNvPr>
            <p:cNvSpPr/>
            <p:nvPr userDrawn="1"/>
          </p:nvSpPr>
          <p:spPr>
            <a:xfrm>
              <a:off x="6902131" y="1412997"/>
              <a:ext cx="320040" cy="4406777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13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1E96086-C39D-4670-9C8A-E23BD373C526}"/>
                </a:ext>
              </a:extLst>
            </p:cNvPr>
            <p:cNvSpPr/>
            <p:nvPr userDrawn="1"/>
          </p:nvSpPr>
          <p:spPr>
            <a:xfrm>
              <a:off x="7868282" y="1412997"/>
              <a:ext cx="320040" cy="4406777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13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51F3ADA-165F-4607-BB44-714F8F8903E8}"/>
                </a:ext>
              </a:extLst>
            </p:cNvPr>
            <p:cNvSpPr/>
            <p:nvPr userDrawn="1"/>
          </p:nvSpPr>
          <p:spPr>
            <a:xfrm>
              <a:off x="8834433" y="1412997"/>
              <a:ext cx="320040" cy="4406777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13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835B2D1-35EA-4C2C-8198-058E710CFAAF}"/>
                </a:ext>
              </a:extLst>
            </p:cNvPr>
            <p:cNvSpPr/>
            <p:nvPr userDrawn="1"/>
          </p:nvSpPr>
          <p:spPr>
            <a:xfrm>
              <a:off x="9800584" y="1412997"/>
              <a:ext cx="320040" cy="4406777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13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F468487-0E8B-4C7B-B1B7-5A70FF1A32A6}"/>
                </a:ext>
              </a:extLst>
            </p:cNvPr>
            <p:cNvSpPr/>
            <p:nvPr userDrawn="1"/>
          </p:nvSpPr>
          <p:spPr>
            <a:xfrm>
              <a:off x="10766735" y="1412997"/>
              <a:ext cx="320040" cy="4406777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13"/>
            </a:p>
          </p:txBody>
        </p:sp>
      </p:grpSp>
    </p:spTree>
    <p:extLst>
      <p:ext uri="{BB962C8B-B14F-4D97-AF65-F5344CB8AC3E}">
        <p14:creationId xmlns:p14="http://schemas.microsoft.com/office/powerpoint/2010/main" val="228898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idx="1"/>
          </p:nvPr>
        </p:nvSpPr>
        <p:spPr>
          <a:xfrm>
            <a:off x="269193" y="993849"/>
            <a:ext cx="8620379" cy="3332783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831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27F7F-348A-0446-8F53-29D6B84092AA}" type="datetimeFigureOut">
              <a:rPr lang="it-IT" smtClean="0"/>
              <a:t>24/10/2019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D7979-20A5-1C4B-B9E8-B7F63C240F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9377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27F7F-348A-0446-8F53-29D6B84092AA}" type="datetimeFigureOut">
              <a:rPr lang="it-IT" smtClean="0"/>
              <a:t>24/10/2019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D7979-20A5-1C4B-B9E8-B7F63C240F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3749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27F7F-348A-0446-8F53-29D6B84092AA}" type="datetimeFigureOut">
              <a:rPr lang="it-IT" smtClean="0"/>
              <a:t>24/10/2019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D7979-20A5-1C4B-B9E8-B7F63C240F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7774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27F7F-348A-0446-8F53-29D6B84092AA}" type="datetimeFigureOut">
              <a:rPr lang="it-IT" smtClean="0"/>
              <a:t>24/10/2019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D7979-20A5-1C4B-B9E8-B7F63C240F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0270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27F7F-348A-0446-8F53-29D6B84092AA}" type="datetimeFigureOut">
              <a:rPr lang="it-IT" smtClean="0"/>
              <a:t>24/10/2019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D7979-20A5-1C4B-B9E8-B7F63C240F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8497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27F7F-348A-0446-8F53-29D6B84092AA}" type="datetimeFigureOut">
              <a:rPr lang="it-IT" smtClean="0"/>
              <a:t>24/10/2019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D7979-20A5-1C4B-B9E8-B7F63C240F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3848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27F7F-348A-0446-8F53-29D6B84092AA}" type="datetimeFigureOut">
              <a:rPr lang="it-IT" smtClean="0"/>
              <a:t>24/10/2019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D7979-20A5-1C4B-B9E8-B7F63C240F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8748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27F7F-348A-0446-8F53-29D6B84092AA}" type="datetimeFigureOut">
              <a:rPr lang="it-IT" smtClean="0"/>
              <a:t>24/10/2019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D7979-20A5-1C4B-B9E8-B7F63C240F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2053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A1FBED-B50C-471D-B4A1-4FA99E3C5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42900"/>
            <a:ext cx="8458200" cy="37394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C0085A-C9E8-4E4B-8488-EBC84806DA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898" y="1059749"/>
            <a:ext cx="8458201" cy="330508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20" name="Group 4">
            <a:extLst>
              <a:ext uri="{FF2B5EF4-FFF2-40B4-BE49-F238E27FC236}">
                <a16:creationId xmlns:a16="http://schemas.microsoft.com/office/drawing/2014/main" id="{5BA0ED69-F9EC-4612-A946-BE050D1E207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673042" y="4629150"/>
            <a:ext cx="128058" cy="342901"/>
            <a:chOff x="4249" y="1683"/>
            <a:chExt cx="695" cy="1861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E72A2047-A96D-4516-86E9-03C4040C8E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49" y="1824"/>
              <a:ext cx="463" cy="1720"/>
            </a:xfrm>
            <a:custGeom>
              <a:avLst/>
              <a:gdLst>
                <a:gd name="T0" fmla="*/ 232 w 463"/>
                <a:gd name="T1" fmla="*/ 116 h 1720"/>
                <a:gd name="T2" fmla="*/ 0 w 463"/>
                <a:gd name="T3" fmla="*/ 0 h 1720"/>
                <a:gd name="T4" fmla="*/ 0 w 463"/>
                <a:gd name="T5" fmla="*/ 1487 h 1720"/>
                <a:gd name="T6" fmla="*/ 463 w 463"/>
                <a:gd name="T7" fmla="*/ 1720 h 1720"/>
                <a:gd name="T8" fmla="*/ 463 w 463"/>
                <a:gd name="T9" fmla="*/ 1463 h 1720"/>
                <a:gd name="T10" fmla="*/ 232 w 463"/>
                <a:gd name="T11" fmla="*/ 1346 h 1720"/>
                <a:gd name="T12" fmla="*/ 232 w 463"/>
                <a:gd name="T13" fmla="*/ 116 h 1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3" h="1720">
                  <a:moveTo>
                    <a:pt x="232" y="116"/>
                  </a:moveTo>
                  <a:lnTo>
                    <a:pt x="0" y="0"/>
                  </a:lnTo>
                  <a:lnTo>
                    <a:pt x="0" y="1487"/>
                  </a:lnTo>
                  <a:lnTo>
                    <a:pt x="463" y="1720"/>
                  </a:lnTo>
                  <a:lnTo>
                    <a:pt x="463" y="1463"/>
                  </a:lnTo>
                  <a:lnTo>
                    <a:pt x="232" y="1346"/>
                  </a:lnTo>
                  <a:lnTo>
                    <a:pt x="232" y="116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D2689C47-4455-4AA1-85A1-AA49EA249F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1" y="1683"/>
              <a:ext cx="463" cy="1720"/>
            </a:xfrm>
            <a:custGeom>
              <a:avLst/>
              <a:gdLst>
                <a:gd name="T0" fmla="*/ 231 w 463"/>
                <a:gd name="T1" fmla="*/ 1604 h 1720"/>
                <a:gd name="T2" fmla="*/ 463 w 463"/>
                <a:gd name="T3" fmla="*/ 1720 h 1720"/>
                <a:gd name="T4" fmla="*/ 463 w 463"/>
                <a:gd name="T5" fmla="*/ 233 h 1720"/>
                <a:gd name="T6" fmla="*/ 0 w 463"/>
                <a:gd name="T7" fmla="*/ 0 h 1720"/>
                <a:gd name="T8" fmla="*/ 0 w 463"/>
                <a:gd name="T9" fmla="*/ 257 h 1720"/>
                <a:gd name="T10" fmla="*/ 231 w 463"/>
                <a:gd name="T11" fmla="*/ 374 h 1720"/>
                <a:gd name="T12" fmla="*/ 231 w 463"/>
                <a:gd name="T13" fmla="*/ 1604 h 1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3" h="1720">
                  <a:moveTo>
                    <a:pt x="231" y="1604"/>
                  </a:moveTo>
                  <a:lnTo>
                    <a:pt x="463" y="1720"/>
                  </a:lnTo>
                  <a:lnTo>
                    <a:pt x="463" y="233"/>
                  </a:lnTo>
                  <a:lnTo>
                    <a:pt x="0" y="0"/>
                  </a:lnTo>
                  <a:lnTo>
                    <a:pt x="0" y="257"/>
                  </a:lnTo>
                  <a:lnTo>
                    <a:pt x="231" y="374"/>
                  </a:lnTo>
                  <a:lnTo>
                    <a:pt x="231" y="160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DFF9A3B-2203-4B59-BEFF-B22D9965FC0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2900" y="4536281"/>
            <a:ext cx="8458200" cy="0"/>
          </a:xfrm>
          <a:prstGeom prst="line">
            <a:avLst/>
          </a:prstGeom>
          <a:ln cap="rnd">
            <a:solidFill>
              <a:schemeClr val="tx1">
                <a:lumMod val="60000"/>
                <a:lumOff val="4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3950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10000"/>
        </a:lnSpc>
        <a:spcBef>
          <a:spcPts val="750"/>
        </a:spcBef>
        <a:spcAft>
          <a:spcPts val="225"/>
        </a:spcAft>
        <a:buFont typeface="Arial" panose="020B0604020202020204" pitchFamily="34" charset="0"/>
        <a:buChar char="​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214313" indent="-128588" algn="l" defTabSz="685800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471488" indent="-171450" algn="l" defTabSz="685800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Trebuchet MS" panose="020B0603020202020204" pitchFamily="34" charset="0"/>
        <a:buChar char="―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685800" rtl="0" eaLnBrk="1" latinLnBrk="0" hangingPunct="1">
        <a:lnSpc>
          <a:spcPct val="110000"/>
        </a:lnSpc>
        <a:spcBef>
          <a:spcPts val="900"/>
        </a:spcBef>
        <a:spcAft>
          <a:spcPts val="300"/>
        </a:spcAft>
        <a:buFont typeface="Arial" panose="020B0604020202020204" pitchFamily="34" charset="0"/>
        <a:buChar char="​"/>
        <a:defRPr sz="21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0" indent="0" algn="l" defTabSz="685800" rtl="0" eaLnBrk="1" latinLnBrk="0" hangingPunct="1">
        <a:lnSpc>
          <a:spcPct val="110000"/>
        </a:lnSpc>
        <a:spcBef>
          <a:spcPts val="900"/>
        </a:spcBef>
        <a:spcAft>
          <a:spcPts val="300"/>
        </a:spcAft>
        <a:buFont typeface="Arial" panose="020B0604020202020204" pitchFamily="34" charset="0"/>
        <a:buChar char="​"/>
        <a:defRPr sz="21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47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6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1.emf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1.emf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019B7EF-B9E8-AF43-BDFD-505561DB91B5}"/>
              </a:ext>
            </a:extLst>
          </p:cNvPr>
          <p:cNvSpPr/>
          <p:nvPr/>
        </p:nvSpPr>
        <p:spPr>
          <a:xfrm>
            <a:off x="343078" y="3300598"/>
            <a:ext cx="44686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i="1" dirty="0">
                <a:solidFill>
                  <a:schemeClr val="bg1"/>
                </a:solidFill>
              </a:rPr>
              <a:t>Possiamo affidare le nostre cure all’Intelligenza Artificiale</a:t>
            </a:r>
            <a:r>
              <a:rPr lang="it-IT" sz="2000" dirty="0">
                <a:solidFill>
                  <a:schemeClr val="bg1"/>
                </a:solidFill>
              </a:rPr>
              <a:t>?</a:t>
            </a:r>
          </a:p>
          <a:p>
            <a:r>
              <a:rPr lang="it-IT" sz="1600" dirty="0">
                <a:solidFill>
                  <a:schemeClr val="bg1"/>
                </a:solidFill>
              </a:rPr>
              <a:t>Marco Bechini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F50B63-83AD-5146-8B0A-456112D259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694" y="4254704"/>
            <a:ext cx="1973031" cy="55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325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032D32-F0B9-7842-8A13-37C94FA1F0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94" b="6435"/>
          <a:stretch/>
        </p:blipFill>
        <p:spPr>
          <a:xfrm>
            <a:off x="141765" y="0"/>
            <a:ext cx="8619095" cy="481250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Immagine 13">
            <a:extLst>
              <a:ext uri="{FF2B5EF4-FFF2-40B4-BE49-F238E27FC236}">
                <a16:creationId xmlns:a16="http://schemas.microsoft.com/office/drawing/2014/main" id="{1D8B327D-CCA3-5A4E-8ED6-5C3AEE0CE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4366" y="4263154"/>
            <a:ext cx="562435" cy="54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955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D2EBA6-1DE7-C146-8BF3-B6250CE986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679"/>
          <a:stretch/>
        </p:blipFill>
        <p:spPr>
          <a:xfrm>
            <a:off x="0" y="28247"/>
            <a:ext cx="9144000" cy="4543754"/>
          </a:xfrm>
          <a:prstGeom prst="rect">
            <a:avLst/>
          </a:prstGeom>
        </p:spPr>
      </p:pic>
      <p:pic>
        <p:nvPicPr>
          <p:cNvPr id="2" name="Immagine 13">
            <a:extLst>
              <a:ext uri="{FF2B5EF4-FFF2-40B4-BE49-F238E27FC236}">
                <a16:creationId xmlns:a16="http://schemas.microsoft.com/office/drawing/2014/main" id="{1D8B327D-CCA3-5A4E-8ED6-5C3AEE0CE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4366" y="4263154"/>
            <a:ext cx="562435" cy="54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9332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D1C4AD-2C43-9D41-874B-849DC7020E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701"/>
          <a:stretch/>
        </p:blipFill>
        <p:spPr>
          <a:xfrm>
            <a:off x="0" y="30581"/>
            <a:ext cx="9144000" cy="4487631"/>
          </a:xfrm>
          <a:prstGeom prst="rect">
            <a:avLst/>
          </a:prstGeom>
        </p:spPr>
      </p:pic>
      <p:pic>
        <p:nvPicPr>
          <p:cNvPr id="2" name="Immagine 13">
            <a:extLst>
              <a:ext uri="{FF2B5EF4-FFF2-40B4-BE49-F238E27FC236}">
                <a16:creationId xmlns:a16="http://schemas.microsoft.com/office/drawing/2014/main" id="{1D8B327D-CCA3-5A4E-8ED6-5C3AEE0CE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4366" y="4263154"/>
            <a:ext cx="562435" cy="54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8544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BE2AA0-C336-6B4D-AB70-20EEADC33B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4507" y="493700"/>
            <a:ext cx="5679509" cy="834105"/>
          </a:xfrm>
        </p:spPr>
        <p:txBody>
          <a:bodyPr/>
          <a:lstStyle/>
          <a:p>
            <a:r>
              <a:rPr lang="it-IT" sz="2700" dirty="0"/>
              <a:t>Demo per la gestione dati sociali</a:t>
            </a:r>
            <a:br>
              <a:rPr lang="it-IT" sz="2700" dirty="0"/>
            </a:br>
            <a:r>
              <a:rPr lang="it-IT" sz="2700" dirty="0"/>
              <a:t>per l’Emilia-Romagna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F17663F-3E55-DF4C-BB0E-1942CD89AD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299" y="1917861"/>
            <a:ext cx="3307289" cy="451598"/>
          </a:xfrm>
        </p:spPr>
        <p:txBody>
          <a:bodyPr/>
          <a:lstStyle/>
          <a:p>
            <a:r>
              <a:rPr lang="it-IT" sz="3000" dirty="0" err="1"/>
              <a:t>After</a:t>
            </a:r>
            <a:r>
              <a:rPr lang="it-IT" sz="3000" dirty="0"/>
              <a:t> 2019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D5A3131-8DCE-1444-BFB0-454877A8A4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7299" y="2270680"/>
            <a:ext cx="3307289" cy="217111"/>
          </a:xfrm>
        </p:spPr>
        <p:txBody>
          <a:bodyPr/>
          <a:lstStyle/>
          <a:p>
            <a:r>
              <a:rPr lang="it-IT" sz="1350" dirty="0"/>
              <a:t>Bologna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9DEBFFD-051C-F641-BDA9-181B3BA26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8695" y="1904396"/>
            <a:ext cx="2125314" cy="85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27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ADF3D8-6487-1842-B5DE-91526E9FD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Situazione Attuale</a:t>
            </a:r>
          </a:p>
        </p:txBody>
      </p:sp>
      <p:pic>
        <p:nvPicPr>
          <p:cNvPr id="4" name="Picture 14" descr="http://icongal.com/gallery/image/89243/emergency_emergency_room_hospital.png">
            <a:extLst>
              <a:ext uri="{FF2B5EF4-FFF2-40B4-BE49-F238E27FC236}">
                <a16:creationId xmlns:a16="http://schemas.microsoft.com/office/drawing/2014/main" id="{DA1B198E-F058-D84B-8E44-200E9F731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2354" y="910829"/>
            <a:ext cx="977961" cy="977961"/>
          </a:xfrm>
          <a:prstGeom prst="rect">
            <a:avLst/>
          </a:prstGeom>
          <a:noFill/>
        </p:spPr>
      </p:pic>
      <p:pic>
        <p:nvPicPr>
          <p:cNvPr id="5" name="Picture 10" descr="http://www.envirosafesolutions.com.au/serviceimage/largeicon/20110223165721_icon_hospital.png">
            <a:extLst>
              <a:ext uri="{FF2B5EF4-FFF2-40B4-BE49-F238E27FC236}">
                <a16:creationId xmlns:a16="http://schemas.microsoft.com/office/drawing/2014/main" id="{B7F0A0C5-2B27-EC46-A48E-324F7F40E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7679" y="2311961"/>
            <a:ext cx="573928" cy="519579"/>
          </a:xfrm>
          <a:prstGeom prst="rect">
            <a:avLst/>
          </a:prstGeom>
          <a:noFill/>
        </p:spPr>
      </p:pic>
      <p:pic>
        <p:nvPicPr>
          <p:cNvPr id="6" name="Picture 14" descr="http://icongal.com/gallery/image/89243/emergency_emergency_room_hospital.png">
            <a:extLst>
              <a:ext uri="{FF2B5EF4-FFF2-40B4-BE49-F238E27FC236}">
                <a16:creationId xmlns:a16="http://schemas.microsoft.com/office/drawing/2014/main" id="{EFB0BDA1-1CFE-624E-8771-7B5174063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7106" y="421848"/>
            <a:ext cx="977961" cy="977961"/>
          </a:xfrm>
          <a:prstGeom prst="rect">
            <a:avLst/>
          </a:prstGeom>
          <a:noFill/>
        </p:spPr>
      </p:pic>
      <p:pic>
        <p:nvPicPr>
          <p:cNvPr id="7" name="Picture 10" descr="http://www.envirosafesolutions.com.au/serviceimage/largeicon/20110223165721_icon_hospital.png">
            <a:extLst>
              <a:ext uri="{FF2B5EF4-FFF2-40B4-BE49-F238E27FC236}">
                <a16:creationId xmlns:a16="http://schemas.microsoft.com/office/drawing/2014/main" id="{8B860C82-5CD9-9A49-94BE-968766A3A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4478" y="1493938"/>
            <a:ext cx="573928" cy="519579"/>
          </a:xfrm>
          <a:prstGeom prst="rect">
            <a:avLst/>
          </a:prstGeom>
          <a:noFill/>
        </p:spPr>
      </p:pic>
      <p:pic>
        <p:nvPicPr>
          <p:cNvPr id="8" name="Picture 14" descr="http://icongal.com/gallery/image/89243/emergency_emergency_room_hospital.png">
            <a:extLst>
              <a:ext uri="{FF2B5EF4-FFF2-40B4-BE49-F238E27FC236}">
                <a16:creationId xmlns:a16="http://schemas.microsoft.com/office/drawing/2014/main" id="{D16E4B5B-CC2B-1E48-B13E-F2AE1DC81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6573" y="3049110"/>
            <a:ext cx="977961" cy="977961"/>
          </a:xfrm>
          <a:prstGeom prst="rect">
            <a:avLst/>
          </a:prstGeom>
          <a:noFill/>
        </p:spPr>
      </p:pic>
      <p:pic>
        <p:nvPicPr>
          <p:cNvPr id="9" name="Picture 10" descr="http://www.envirosafesolutions.com.au/serviceimage/largeicon/20110223165721_icon_hospital.png">
            <a:extLst>
              <a:ext uri="{FF2B5EF4-FFF2-40B4-BE49-F238E27FC236}">
                <a16:creationId xmlns:a16="http://schemas.microsoft.com/office/drawing/2014/main" id="{C55348AF-B697-6A4C-BD48-5DB573EAD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8101" y="596850"/>
            <a:ext cx="573928" cy="519579"/>
          </a:xfrm>
          <a:prstGeom prst="rect">
            <a:avLst/>
          </a:prstGeom>
          <a:noFill/>
        </p:spPr>
      </p:pic>
      <p:pic>
        <p:nvPicPr>
          <p:cNvPr id="10" name="Picture 14" descr="http://icongal.com/gallery/image/89243/emergency_emergency_room_hospital.png">
            <a:extLst>
              <a:ext uri="{FF2B5EF4-FFF2-40B4-BE49-F238E27FC236}">
                <a16:creationId xmlns:a16="http://schemas.microsoft.com/office/drawing/2014/main" id="{B675EEDF-A9B2-A849-88DD-2E1869247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9942" y="2953490"/>
            <a:ext cx="977961" cy="977961"/>
          </a:xfrm>
          <a:prstGeom prst="rect">
            <a:avLst/>
          </a:prstGeom>
          <a:noFill/>
        </p:spPr>
      </p:pic>
      <p:pic>
        <p:nvPicPr>
          <p:cNvPr id="11" name="Picture 10" descr="http://www.envirosafesolutions.com.au/serviceimage/largeicon/20110223165721_icon_hospital.png">
            <a:extLst>
              <a:ext uri="{FF2B5EF4-FFF2-40B4-BE49-F238E27FC236}">
                <a16:creationId xmlns:a16="http://schemas.microsoft.com/office/drawing/2014/main" id="{B4ACD68F-444A-7646-8DC3-AA396B3C4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4347" y="3671661"/>
            <a:ext cx="573928" cy="519579"/>
          </a:xfrm>
          <a:prstGeom prst="rect">
            <a:avLst/>
          </a:prstGeom>
          <a:noFill/>
        </p:spPr>
      </p:pic>
      <p:pic>
        <p:nvPicPr>
          <p:cNvPr id="12" name="Picture 14" descr="http://icongal.com/gallery/image/89243/emergency_emergency_room_hospital.png">
            <a:extLst>
              <a:ext uri="{FF2B5EF4-FFF2-40B4-BE49-F238E27FC236}">
                <a16:creationId xmlns:a16="http://schemas.microsoft.com/office/drawing/2014/main" id="{C126D943-5B53-B24C-825F-7146D386E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1981" y="2064360"/>
            <a:ext cx="977961" cy="977961"/>
          </a:xfrm>
          <a:prstGeom prst="rect">
            <a:avLst/>
          </a:prstGeom>
          <a:noFill/>
        </p:spPr>
      </p:pic>
      <p:pic>
        <p:nvPicPr>
          <p:cNvPr id="13" name="Picture 10" descr="http://www.envirosafesolutions.com.au/serviceimage/largeicon/20110223165721_icon_hospital.png">
            <a:extLst>
              <a:ext uri="{FF2B5EF4-FFF2-40B4-BE49-F238E27FC236}">
                <a16:creationId xmlns:a16="http://schemas.microsoft.com/office/drawing/2014/main" id="{0D7AE668-D9F7-1B47-ADF4-0504AC11F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6772" y="3767282"/>
            <a:ext cx="573928" cy="519579"/>
          </a:xfrm>
          <a:prstGeom prst="rect">
            <a:avLst/>
          </a:prstGeom>
          <a:noFill/>
        </p:spPr>
      </p:pic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id="{D860653F-678D-8842-AE6B-DC5DB0604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898" y="1059749"/>
            <a:ext cx="8458201" cy="3305082"/>
          </a:xfrm>
        </p:spPr>
        <p:txBody>
          <a:bodyPr/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it-IT" dirty="0"/>
              <a:t>Frammentazione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it-IT" dirty="0"/>
              <a:t>Non condivisione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it-IT" dirty="0"/>
              <a:t>Ripetizione lavoro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it-IT" dirty="0"/>
              <a:t>Sconoscenza situazione assistiti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it-IT" dirty="0"/>
              <a:t>Senza informazione per decisioni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it-IT" dirty="0"/>
              <a:t>Politiche reattive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it-IT" dirty="0"/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FFB4CC36-DB55-6240-8EE1-0CB05323BD84}"/>
              </a:ext>
            </a:extLst>
          </p:cNvPr>
          <p:cNvSpPr txBox="1">
            <a:spLocks/>
          </p:cNvSpPr>
          <p:nvPr/>
        </p:nvSpPr>
        <p:spPr>
          <a:xfrm>
            <a:off x="3850648" y="4207573"/>
            <a:ext cx="8458200" cy="2492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en-US" sz="1800" i="1" dirty="0" err="1">
                <a:solidFill>
                  <a:srgbClr val="9A6ED1">
                    <a:lumMod val="75000"/>
                  </a:srgbClr>
                </a:solidFill>
                <a:latin typeface="Trebuchet MS"/>
              </a:rPr>
              <a:t>Strutture</a:t>
            </a:r>
            <a:r>
              <a:rPr lang="en-US" sz="1800" i="1" dirty="0">
                <a:solidFill>
                  <a:srgbClr val="9A6ED1">
                    <a:lumMod val="75000"/>
                  </a:srgbClr>
                </a:solidFill>
                <a:latin typeface="Trebuchet MS"/>
              </a:rPr>
              <a:t> </a:t>
            </a:r>
            <a:r>
              <a:rPr lang="en-US" sz="1800" i="1" dirty="0" err="1">
                <a:solidFill>
                  <a:srgbClr val="9A6ED1">
                    <a:lumMod val="75000"/>
                  </a:srgbClr>
                </a:solidFill>
                <a:latin typeface="Trebuchet MS"/>
              </a:rPr>
              <a:t>assistenziali</a:t>
            </a:r>
            <a:r>
              <a:rPr lang="en-US" sz="1800" i="1" dirty="0">
                <a:solidFill>
                  <a:srgbClr val="9A6ED1">
                    <a:lumMod val="75000"/>
                  </a:srgbClr>
                </a:solidFill>
                <a:latin typeface="Trebuchet MS"/>
              </a:rPr>
              <a:t> </a:t>
            </a:r>
            <a:r>
              <a:rPr lang="en-US" sz="1800" i="1" dirty="0" err="1">
                <a:solidFill>
                  <a:srgbClr val="9A6ED1">
                    <a:lumMod val="75000"/>
                  </a:srgbClr>
                </a:solidFill>
                <a:latin typeface="Trebuchet MS"/>
              </a:rPr>
              <a:t>nel</a:t>
            </a:r>
            <a:r>
              <a:rPr lang="en-US" sz="1800" i="1" dirty="0">
                <a:solidFill>
                  <a:srgbClr val="9A6ED1">
                    <a:lumMod val="75000"/>
                  </a:srgbClr>
                </a:solidFill>
                <a:latin typeface="Trebuchet MS"/>
              </a:rPr>
              <a:t> </a:t>
            </a:r>
            <a:r>
              <a:rPr lang="en-US" sz="1800" i="1" dirty="0" err="1">
                <a:solidFill>
                  <a:srgbClr val="9A6ED1">
                    <a:lumMod val="75000"/>
                  </a:srgbClr>
                </a:solidFill>
                <a:latin typeface="Trebuchet MS"/>
              </a:rPr>
              <a:t>territorio</a:t>
            </a:r>
            <a:endParaRPr lang="en-US" sz="1800" i="1" dirty="0">
              <a:solidFill>
                <a:srgbClr val="9A6ED1">
                  <a:lumMod val="75000"/>
                </a:srgb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55870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log.xebialabs.com/wp-content/uploads/2014/12/the-cloud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37" t="7431" r="7456"/>
          <a:stretch/>
        </p:blipFill>
        <p:spPr bwMode="auto">
          <a:xfrm>
            <a:off x="2054185" y="304549"/>
            <a:ext cx="5497223" cy="257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Soluzione</a:t>
            </a:r>
            <a:r>
              <a:rPr lang="en-US" dirty="0"/>
              <a:t> </a:t>
            </a:r>
            <a:r>
              <a:rPr lang="en-US" dirty="0" err="1"/>
              <a:t>Proposta</a:t>
            </a:r>
            <a:endParaRPr lang="en-US" dirty="0"/>
          </a:p>
        </p:txBody>
      </p:sp>
      <p:pic>
        <p:nvPicPr>
          <p:cNvPr id="5" name="image6.png" descr="http://softmaster.com/wp-content/uploads/2013/07/Report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9899" y="1424568"/>
            <a:ext cx="643364" cy="72078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</p:pic>
      <p:sp>
        <p:nvSpPr>
          <p:cNvPr id="6" name="Shape 1321"/>
          <p:cNvSpPr/>
          <p:nvPr/>
        </p:nvSpPr>
        <p:spPr>
          <a:xfrm>
            <a:off x="3810838" y="2131316"/>
            <a:ext cx="1563290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4289" tIns="34289" rIns="34289" bIns="34289" numCol="1" anchor="t">
            <a:spAutoFit/>
          </a:bodyPr>
          <a:lstStyle/>
          <a:p>
            <a:pPr algn="ctr" defTabSz="685800"/>
            <a:r>
              <a:rPr lang="es-ES" b="1" dirty="0" err="1">
                <a:solidFill>
                  <a:srgbClr val="002060"/>
                </a:solidFill>
                <a:latin typeface="Trebuchet MS"/>
                <a:ea typeface="Arial Rounded MT Bold" charset="0"/>
                <a:cs typeface="Arial Rounded MT Bold" charset="0"/>
              </a:rPr>
              <a:t>Analytics</a:t>
            </a:r>
            <a:endParaRPr b="1" dirty="0">
              <a:solidFill>
                <a:srgbClr val="002060"/>
              </a:solidFill>
              <a:latin typeface="Trebuchet MS"/>
              <a:ea typeface="Arial Rounded MT Bold" charset="0"/>
              <a:cs typeface="Arial Rounded MT Bold" charset="0"/>
            </a:endParaRPr>
          </a:p>
        </p:txBody>
      </p:sp>
      <p:grpSp>
        <p:nvGrpSpPr>
          <p:cNvPr id="7" name="Group 1325"/>
          <p:cNvGrpSpPr/>
          <p:nvPr/>
        </p:nvGrpSpPr>
        <p:grpSpPr>
          <a:xfrm>
            <a:off x="2556578" y="1531398"/>
            <a:ext cx="1175421" cy="1055356"/>
            <a:chOff x="-92467" y="0"/>
            <a:chExt cx="984764" cy="909244"/>
          </a:xfrm>
        </p:grpSpPr>
        <p:sp>
          <p:nvSpPr>
            <p:cNvPr id="8" name="Shape 1323"/>
            <p:cNvSpPr/>
            <p:nvPr/>
          </p:nvSpPr>
          <p:spPr>
            <a:xfrm>
              <a:off x="-92467" y="491610"/>
              <a:ext cx="984764" cy="4176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 algn="ctr">
                <a:defRPr sz="1200" b="1">
                  <a:uFillTx/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defTabSz="685800"/>
              <a:r>
                <a:rPr lang="en-US" sz="1350" dirty="0">
                  <a:solidFill>
                    <a:srgbClr val="002060"/>
                  </a:solidFill>
                  <a:latin typeface="Trebuchet MS"/>
                  <a:ea typeface="Arial Rounded MT Bold" charset="0"/>
                  <a:cs typeface="Arial Rounded MT Bold" charset="0"/>
                </a:rPr>
                <a:t>Dossier</a:t>
              </a:r>
            </a:p>
            <a:p>
              <a:pPr defTabSz="685800"/>
              <a:r>
                <a:rPr lang="en-US" sz="1350" dirty="0" err="1">
                  <a:solidFill>
                    <a:srgbClr val="002060"/>
                  </a:solidFill>
                  <a:latin typeface="Trebuchet MS"/>
                  <a:ea typeface="Arial Rounded MT Bold" charset="0"/>
                  <a:cs typeface="Arial Rounded MT Bold" charset="0"/>
                </a:rPr>
                <a:t>Sociale</a:t>
              </a:r>
              <a:endParaRPr lang="en-US" sz="1350" dirty="0">
                <a:solidFill>
                  <a:srgbClr val="002060"/>
                </a:solidFill>
                <a:latin typeface="Trebuchet MS"/>
                <a:ea typeface="Arial Rounded MT Bold" charset="0"/>
                <a:cs typeface="Arial Rounded MT Bold" charset="0"/>
              </a:endParaRPr>
            </a:p>
          </p:txBody>
        </p:sp>
        <p:pic>
          <p:nvPicPr>
            <p:cNvPr id="9" name="image7.png" descr="https://www.webpt.com/sites/default/files/images/icon-documentation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1314" y="0"/>
              <a:ext cx="457201" cy="457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" name="Shape 1335"/>
          <p:cNvSpPr/>
          <p:nvPr/>
        </p:nvSpPr>
        <p:spPr>
          <a:xfrm>
            <a:off x="5066455" y="2078485"/>
            <a:ext cx="1709897" cy="4847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4289" tIns="34289" rIns="34289" bIns="34289" numCol="1" anchor="t">
            <a:spAutoFit/>
          </a:bodyPr>
          <a:lstStyle/>
          <a:p>
            <a:pPr algn="ctr" defTabSz="685800"/>
            <a:r>
              <a:rPr lang="es-ES" b="1" dirty="0" err="1">
                <a:solidFill>
                  <a:srgbClr val="002060"/>
                </a:solidFill>
                <a:latin typeface="Trebuchet MS"/>
                <a:ea typeface="Arial Rounded MT Bold" charset="0"/>
                <a:cs typeface="Arial Rounded MT Bold" charset="0"/>
              </a:rPr>
              <a:t>Identificazione</a:t>
            </a:r>
            <a:endParaRPr lang="es-ES" b="1" dirty="0">
              <a:solidFill>
                <a:srgbClr val="002060"/>
              </a:solidFill>
              <a:latin typeface="Trebuchet MS"/>
              <a:ea typeface="Arial Rounded MT Bold" charset="0"/>
              <a:cs typeface="Arial Rounded MT Bold" charset="0"/>
            </a:endParaRPr>
          </a:p>
          <a:p>
            <a:pPr algn="ctr" defTabSz="685800"/>
            <a:r>
              <a:rPr lang="es-ES" b="1" dirty="0" err="1">
                <a:solidFill>
                  <a:srgbClr val="002060"/>
                </a:solidFill>
                <a:latin typeface="Trebuchet MS"/>
                <a:ea typeface="Arial Rounded MT Bold" charset="0"/>
                <a:cs typeface="Arial Rounded MT Bold" charset="0"/>
              </a:rPr>
              <a:t>Pazienti</a:t>
            </a:r>
            <a:r>
              <a:rPr lang="es-ES" b="1" dirty="0">
                <a:solidFill>
                  <a:srgbClr val="002060"/>
                </a:solidFill>
                <a:latin typeface="Trebuchet MS"/>
                <a:ea typeface="Arial Rounded MT Bold" charset="0"/>
                <a:cs typeface="Arial Rounded MT Bold" charset="0"/>
              </a:rPr>
              <a:t> </a:t>
            </a:r>
            <a:r>
              <a:rPr lang="es-ES" b="1" dirty="0" err="1">
                <a:solidFill>
                  <a:srgbClr val="002060"/>
                </a:solidFill>
                <a:latin typeface="Trebuchet MS"/>
                <a:ea typeface="Arial Rounded MT Bold" charset="0"/>
                <a:cs typeface="Arial Rounded MT Bold" charset="0"/>
              </a:rPr>
              <a:t>Vulnerabili</a:t>
            </a:r>
            <a:endParaRPr b="1" dirty="0">
              <a:solidFill>
                <a:srgbClr val="002060"/>
              </a:solidFill>
              <a:latin typeface="Trebuchet MS"/>
              <a:ea typeface="Arial Rounded MT Bold" charset="0"/>
              <a:cs typeface="Arial Rounded MT Bold" charset="0"/>
            </a:endParaRPr>
          </a:p>
        </p:txBody>
      </p:sp>
      <p:pic>
        <p:nvPicPr>
          <p:cNvPr id="16" name="image17.png" descr="http://paupress.com/wp-content/uploads/2014/08/profile_icon_flexibleProfi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9591" y="1369566"/>
            <a:ext cx="849084" cy="7502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</p:pic>
      <p:cxnSp>
        <p:nvCxnSpPr>
          <p:cNvPr id="14" name="Conector recto de flecha 13"/>
          <p:cNvCxnSpPr/>
          <p:nvPr/>
        </p:nvCxnSpPr>
        <p:spPr bwMode="auto">
          <a:xfrm flipV="1">
            <a:off x="1654193" y="2375270"/>
            <a:ext cx="601133" cy="42134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miter lim="800000"/>
            <a:headEnd type="triangle" w="med" len="med"/>
            <a:tailEnd type="triangle" w="med" len="med"/>
          </a:ln>
          <a:effectLst/>
        </p:spPr>
      </p:cxnSp>
      <p:cxnSp>
        <p:nvCxnSpPr>
          <p:cNvPr id="21" name="Conector recto de flecha 20"/>
          <p:cNvCxnSpPr>
            <a:cxnSpLocks/>
          </p:cNvCxnSpPr>
          <p:nvPr/>
        </p:nvCxnSpPr>
        <p:spPr bwMode="auto">
          <a:xfrm flipV="1">
            <a:off x="4595718" y="2861362"/>
            <a:ext cx="0" cy="662339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miter lim="800000"/>
            <a:headEnd type="triangle" w="med" len="med"/>
            <a:tailEnd type="triangle" w="med" len="med"/>
          </a:ln>
          <a:effectLst/>
        </p:spPr>
      </p:cxnSp>
      <p:cxnSp>
        <p:nvCxnSpPr>
          <p:cNvPr id="25" name="Conector recto de flecha 24"/>
          <p:cNvCxnSpPr/>
          <p:nvPr/>
        </p:nvCxnSpPr>
        <p:spPr bwMode="auto">
          <a:xfrm flipH="1" flipV="1">
            <a:off x="6749553" y="2625733"/>
            <a:ext cx="449875" cy="417233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miter lim="800000"/>
            <a:headEnd type="triangle" w="med" len="med"/>
            <a:tailEnd type="triangle" w="med" len="med"/>
          </a:ln>
          <a:effectLst/>
        </p:spPr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3474F03A-C1FB-0544-88BC-EE880294E897}"/>
              </a:ext>
            </a:extLst>
          </p:cNvPr>
          <p:cNvCxnSpPr>
            <a:cxnSpLocks/>
          </p:cNvCxnSpPr>
          <p:nvPr/>
        </p:nvCxnSpPr>
        <p:spPr bwMode="auto">
          <a:xfrm flipV="1">
            <a:off x="2763166" y="2869670"/>
            <a:ext cx="402206" cy="654031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miter lim="800000"/>
            <a:headEnd type="triangle" w="med" len="med"/>
            <a:tailEnd type="triangle" w="med" len="med"/>
          </a:ln>
          <a:effectLst/>
        </p:spPr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9A40E160-D826-CC4E-AB2D-F41EB6540EE5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831843" y="2768816"/>
            <a:ext cx="186652" cy="676672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miter lim="800000"/>
            <a:headEnd type="triangle" w="med" len="med"/>
            <a:tailEnd type="triangle" w="med" len="med"/>
          </a:ln>
          <a:effectLst/>
        </p:spPr>
      </p:cxnSp>
      <p:pic>
        <p:nvPicPr>
          <p:cNvPr id="27" name="Picture 14" descr="http://icongal.com/gallery/image/89243/emergency_emergency_room_hospital.png">
            <a:extLst>
              <a:ext uri="{FF2B5EF4-FFF2-40B4-BE49-F238E27FC236}">
                <a16:creationId xmlns:a16="http://schemas.microsoft.com/office/drawing/2014/main" id="{2C386930-DB91-4748-AB38-CC259EA39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832" y="2703551"/>
            <a:ext cx="977961" cy="977961"/>
          </a:xfrm>
          <a:prstGeom prst="rect">
            <a:avLst/>
          </a:prstGeom>
          <a:noFill/>
        </p:spPr>
      </p:pic>
      <p:pic>
        <p:nvPicPr>
          <p:cNvPr id="28" name="Picture 10" descr="http://www.envirosafesolutions.com.au/serviceimage/largeicon/20110223165721_icon_hospital.png">
            <a:extLst>
              <a:ext uri="{FF2B5EF4-FFF2-40B4-BE49-F238E27FC236}">
                <a16:creationId xmlns:a16="http://schemas.microsoft.com/office/drawing/2014/main" id="{C980A809-3227-434E-8D29-468D5ABB6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0681" y="3481952"/>
            <a:ext cx="573928" cy="519579"/>
          </a:xfrm>
          <a:prstGeom prst="rect">
            <a:avLst/>
          </a:prstGeom>
          <a:noFill/>
        </p:spPr>
      </p:pic>
      <p:pic>
        <p:nvPicPr>
          <p:cNvPr id="29" name="Picture 14" descr="http://icongal.com/gallery/image/89243/emergency_emergency_room_hospital.png">
            <a:extLst>
              <a:ext uri="{FF2B5EF4-FFF2-40B4-BE49-F238E27FC236}">
                <a16:creationId xmlns:a16="http://schemas.microsoft.com/office/drawing/2014/main" id="{4BDD1B17-CBCC-7D4E-A333-2AC150C9D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7733" y="3408940"/>
            <a:ext cx="977961" cy="977961"/>
          </a:xfrm>
          <a:prstGeom prst="rect">
            <a:avLst/>
          </a:prstGeom>
          <a:noFill/>
        </p:spPr>
      </p:pic>
      <p:pic>
        <p:nvPicPr>
          <p:cNvPr id="30" name="Picture 10" descr="http://www.envirosafesolutions.com.au/serviceimage/largeicon/20110223165721_icon_hospital.png">
            <a:extLst>
              <a:ext uri="{FF2B5EF4-FFF2-40B4-BE49-F238E27FC236}">
                <a16:creationId xmlns:a16="http://schemas.microsoft.com/office/drawing/2014/main" id="{43E9C2C5-2436-9F42-886A-8D065A2CE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5695" y="3681512"/>
            <a:ext cx="573928" cy="519579"/>
          </a:xfrm>
          <a:prstGeom prst="rect">
            <a:avLst/>
          </a:prstGeom>
          <a:noFill/>
        </p:spPr>
      </p:pic>
      <p:pic>
        <p:nvPicPr>
          <p:cNvPr id="31" name="Picture 14" descr="http://icongal.com/gallery/image/89243/emergency_emergency_room_hospital.png">
            <a:extLst>
              <a:ext uri="{FF2B5EF4-FFF2-40B4-BE49-F238E27FC236}">
                <a16:creationId xmlns:a16="http://schemas.microsoft.com/office/drawing/2014/main" id="{CED8B01D-02CB-3F47-941E-4DB6E59A3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7757" y="3412127"/>
            <a:ext cx="977961" cy="977961"/>
          </a:xfrm>
          <a:prstGeom prst="rect">
            <a:avLst/>
          </a:prstGeom>
          <a:noFill/>
        </p:spPr>
      </p:pic>
      <p:pic>
        <p:nvPicPr>
          <p:cNvPr id="32" name="Picture 10" descr="http://www.envirosafesolutions.com.au/serviceimage/largeicon/20110223165721_icon_hospital.png">
            <a:extLst>
              <a:ext uri="{FF2B5EF4-FFF2-40B4-BE49-F238E27FC236}">
                <a16:creationId xmlns:a16="http://schemas.microsoft.com/office/drawing/2014/main" id="{04553115-4BCB-7F4E-9212-35E50A59F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5718" y="3684699"/>
            <a:ext cx="573928" cy="519579"/>
          </a:xfrm>
          <a:prstGeom prst="rect">
            <a:avLst/>
          </a:prstGeom>
          <a:noFill/>
        </p:spPr>
      </p:pic>
      <p:pic>
        <p:nvPicPr>
          <p:cNvPr id="33" name="Picture 14" descr="http://icongal.com/gallery/image/89243/emergency_emergency_room_hospital.png">
            <a:extLst>
              <a:ext uri="{FF2B5EF4-FFF2-40B4-BE49-F238E27FC236}">
                <a16:creationId xmlns:a16="http://schemas.microsoft.com/office/drawing/2014/main" id="{65F77BB0-8B7F-F74D-8F44-27F2E8246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7537" y="3404810"/>
            <a:ext cx="977961" cy="977961"/>
          </a:xfrm>
          <a:prstGeom prst="rect">
            <a:avLst/>
          </a:prstGeom>
          <a:noFill/>
        </p:spPr>
      </p:pic>
      <p:pic>
        <p:nvPicPr>
          <p:cNvPr id="34" name="Picture 10" descr="http://www.envirosafesolutions.com.au/serviceimage/largeicon/20110223165721_icon_hospital.png">
            <a:extLst>
              <a:ext uri="{FF2B5EF4-FFF2-40B4-BE49-F238E27FC236}">
                <a16:creationId xmlns:a16="http://schemas.microsoft.com/office/drawing/2014/main" id="{05FF9E87-9271-BE48-A9F6-ADD97045A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5499" y="3677381"/>
            <a:ext cx="573928" cy="519579"/>
          </a:xfrm>
          <a:prstGeom prst="rect">
            <a:avLst/>
          </a:prstGeom>
          <a:noFill/>
        </p:spPr>
      </p:pic>
      <p:pic>
        <p:nvPicPr>
          <p:cNvPr id="35" name="Picture 14" descr="http://icongal.com/gallery/image/89243/emergency_emergency_room_hospital.png">
            <a:extLst>
              <a:ext uri="{FF2B5EF4-FFF2-40B4-BE49-F238E27FC236}">
                <a16:creationId xmlns:a16="http://schemas.microsoft.com/office/drawing/2014/main" id="{67F54A86-D6F5-DD46-973B-88056DFE8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9553" y="3132238"/>
            <a:ext cx="977961" cy="977961"/>
          </a:xfrm>
          <a:prstGeom prst="rect">
            <a:avLst/>
          </a:prstGeom>
          <a:noFill/>
        </p:spPr>
      </p:pic>
      <p:pic>
        <p:nvPicPr>
          <p:cNvPr id="36" name="Picture 10" descr="http://www.envirosafesolutions.com.au/serviceimage/largeicon/20110223165721_icon_hospital.png">
            <a:extLst>
              <a:ext uri="{FF2B5EF4-FFF2-40B4-BE49-F238E27FC236}">
                <a16:creationId xmlns:a16="http://schemas.microsoft.com/office/drawing/2014/main" id="{CDC42F4C-6EFD-9145-B966-F8595AF80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9679" y="2892548"/>
            <a:ext cx="573928" cy="519579"/>
          </a:xfrm>
          <a:prstGeom prst="rect">
            <a:avLst/>
          </a:prstGeom>
          <a:noFill/>
        </p:spPr>
      </p:pic>
      <p:sp>
        <p:nvSpPr>
          <p:cNvPr id="37" name="Título 1">
            <a:extLst>
              <a:ext uri="{FF2B5EF4-FFF2-40B4-BE49-F238E27FC236}">
                <a16:creationId xmlns:a16="http://schemas.microsoft.com/office/drawing/2014/main" id="{B7ADC6F5-6BCC-6641-8CCB-22DE8A54AD72}"/>
              </a:ext>
            </a:extLst>
          </p:cNvPr>
          <p:cNvSpPr txBox="1">
            <a:spLocks/>
          </p:cNvSpPr>
          <p:nvPr/>
        </p:nvSpPr>
        <p:spPr>
          <a:xfrm>
            <a:off x="2763167" y="4257152"/>
            <a:ext cx="8458200" cy="2492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en-US" sz="1800" i="1" dirty="0" err="1">
                <a:solidFill>
                  <a:srgbClr val="9A6ED1">
                    <a:lumMod val="75000"/>
                  </a:srgbClr>
                </a:solidFill>
                <a:latin typeface="Trebuchet MS"/>
              </a:rPr>
              <a:t>Strutture</a:t>
            </a:r>
            <a:r>
              <a:rPr lang="en-US" sz="1800" i="1" dirty="0">
                <a:solidFill>
                  <a:srgbClr val="9A6ED1">
                    <a:lumMod val="75000"/>
                  </a:srgbClr>
                </a:solidFill>
                <a:latin typeface="Trebuchet MS"/>
              </a:rPr>
              <a:t> </a:t>
            </a:r>
            <a:r>
              <a:rPr lang="en-US" sz="1800" i="1" dirty="0" err="1">
                <a:solidFill>
                  <a:srgbClr val="9A6ED1">
                    <a:lumMod val="75000"/>
                  </a:srgbClr>
                </a:solidFill>
                <a:latin typeface="Trebuchet MS"/>
              </a:rPr>
              <a:t>assistenziali</a:t>
            </a:r>
            <a:r>
              <a:rPr lang="en-US" sz="1800" i="1" dirty="0">
                <a:solidFill>
                  <a:srgbClr val="9A6ED1">
                    <a:lumMod val="75000"/>
                  </a:srgbClr>
                </a:solidFill>
                <a:latin typeface="Trebuchet MS"/>
              </a:rPr>
              <a:t> </a:t>
            </a:r>
            <a:r>
              <a:rPr lang="en-US" sz="1800" i="1" dirty="0" err="1">
                <a:solidFill>
                  <a:srgbClr val="9A6ED1">
                    <a:lumMod val="75000"/>
                  </a:srgbClr>
                </a:solidFill>
                <a:latin typeface="Trebuchet MS"/>
              </a:rPr>
              <a:t>nel</a:t>
            </a:r>
            <a:r>
              <a:rPr lang="en-US" sz="1800" i="1" dirty="0">
                <a:solidFill>
                  <a:srgbClr val="9A6ED1">
                    <a:lumMod val="75000"/>
                  </a:srgbClr>
                </a:solidFill>
                <a:latin typeface="Trebuchet MS"/>
              </a:rPr>
              <a:t> </a:t>
            </a:r>
            <a:r>
              <a:rPr lang="en-US" sz="1800" i="1" dirty="0" err="1">
                <a:solidFill>
                  <a:srgbClr val="9A6ED1">
                    <a:lumMod val="75000"/>
                  </a:srgbClr>
                </a:solidFill>
                <a:latin typeface="Trebuchet MS"/>
              </a:rPr>
              <a:t>territorio</a:t>
            </a:r>
            <a:endParaRPr lang="en-US" sz="1800" i="1" dirty="0">
              <a:solidFill>
                <a:srgbClr val="9A6ED1">
                  <a:lumMod val="75000"/>
                </a:srgb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50536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ADF3D8-6487-1842-B5DE-91526E9FD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Standardizzazione della Informazione Sociale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CD5D5C6-BB3A-3146-8A64-47D33355AE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it-IT" dirty="0"/>
              <a:t>Modello dati standard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it-IT" dirty="0"/>
              <a:t>Velocissimo per</a:t>
            </a:r>
          </a:p>
          <a:p>
            <a:pPr marL="557213" lvl="1" indent="-342900">
              <a:buFont typeface="Courier New" panose="02070309020205020404" pitchFamily="49" charset="0"/>
              <a:buChar char="o"/>
            </a:pPr>
            <a:r>
              <a:rPr lang="it-IT" dirty="0"/>
              <a:t>implementazione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it-IT" dirty="0"/>
              <a:t>Formato semplice XML-</a:t>
            </a:r>
            <a:r>
              <a:rPr lang="it-IT" dirty="0" err="1"/>
              <a:t>based</a:t>
            </a:r>
            <a:endParaRPr lang="it-IT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it-IT" dirty="0"/>
              <a:t>Flessibile e robusto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5773F44-4613-D14C-8A6F-6D3732502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3544" y="885629"/>
            <a:ext cx="4669972" cy="3653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335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ADF3D8-6487-1842-B5DE-91526E9FD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Dossier Sociale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CD5D5C6-BB3A-3146-8A64-47D33355AE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it-IT" dirty="0"/>
              <a:t>Consolidazione di dati </a:t>
            </a:r>
          </a:p>
          <a:p>
            <a:pPr marL="557213" lvl="1" indent="-342900">
              <a:buFont typeface="Courier New" panose="02070309020205020404" pitchFamily="49" charset="0"/>
              <a:buChar char="o"/>
            </a:pPr>
            <a:r>
              <a:rPr lang="it-IT" dirty="0"/>
              <a:t>da tutte le fonti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it-IT" dirty="0"/>
              <a:t>Applicativo trasversale</a:t>
            </a:r>
          </a:p>
          <a:p>
            <a:pPr marL="557213" lvl="1" indent="-342900">
              <a:buFont typeface="Courier New" panose="02070309020205020404" pitchFamily="49" charset="0"/>
              <a:buChar char="o"/>
            </a:pPr>
            <a:r>
              <a:rPr lang="it-IT" dirty="0"/>
              <a:t>per tutti gli utenti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it-IT" dirty="0"/>
              <a:t>Identificazione unica</a:t>
            </a:r>
          </a:p>
          <a:p>
            <a:pPr marL="557213" lvl="1" indent="-342900">
              <a:buFont typeface="Courier New" panose="02070309020205020404" pitchFamily="49" charset="0"/>
              <a:buChar char="o"/>
            </a:pPr>
            <a:r>
              <a:rPr lang="it-IT" dirty="0"/>
              <a:t>degli assistiti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it-IT" dirty="0"/>
              <a:t>Applicativo Responsive</a:t>
            </a:r>
          </a:p>
          <a:p>
            <a:pPr marL="557213" lvl="1" indent="-342900">
              <a:buFont typeface="Courier New" panose="02070309020205020404" pitchFamily="49" charset="0"/>
              <a:buChar char="o"/>
            </a:pPr>
            <a:r>
              <a:rPr lang="it-IT" dirty="0"/>
              <a:t>per tutti i dispositivi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FF6A1F4-7528-8D4B-8881-853101AAB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4160" y="651534"/>
            <a:ext cx="5943119" cy="3241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C6B28B4-F575-4A4D-8357-97BB6FBE8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3844" y="2348254"/>
            <a:ext cx="1488114" cy="2571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877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ADF3D8-6487-1842-B5DE-91526E9FD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Business Intelligence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CD5D5C6-BB3A-3146-8A64-47D33355AE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it-IT" dirty="0"/>
              <a:t>Panoramica Popolazione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it-IT" dirty="0"/>
              <a:t>Controllo metriche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it-IT" dirty="0"/>
              <a:t>Identificazione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it-IT" dirty="0"/>
              <a:t>Evoluzione Politiche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it-IT" dirty="0"/>
              <a:t>Decisione più informate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it-IT" dirty="0"/>
              <a:t>Politiche pro-attive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it-IT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F054D08-7449-F642-B862-554EFB8A0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8526" y="778669"/>
            <a:ext cx="5345545" cy="3567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304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ADF3D8-6487-1842-B5DE-91526E9FD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Identificazione Gruppi Assistiti vulnerabili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CD5D5C6-BB3A-3146-8A64-47D33355AE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it-IT" dirty="0"/>
              <a:t>Evidenziazione Condizioni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it-IT" dirty="0"/>
              <a:t>Geo referenziazione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it-IT" dirty="0"/>
              <a:t>Liste dettagliate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it-IT" dirty="0"/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it-IT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425D51B-3D2B-B44B-B001-1F0902765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0066" y="778669"/>
            <a:ext cx="5461110" cy="3722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847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4366" y="4263154"/>
            <a:ext cx="562435" cy="549355"/>
          </a:xfrm>
          <a:prstGeom prst="rect">
            <a:avLst/>
          </a:prstGeom>
        </p:spPr>
      </p:pic>
      <p:sp>
        <p:nvSpPr>
          <p:cNvPr id="15" name="Segnaposto contenuto 6"/>
          <p:cNvSpPr txBox="1">
            <a:spLocks/>
          </p:cNvSpPr>
          <p:nvPr/>
        </p:nvSpPr>
        <p:spPr>
          <a:xfrm>
            <a:off x="5396252" y="1200151"/>
            <a:ext cx="2174354" cy="282383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it-IT" sz="2100" dirty="0">
              <a:solidFill>
                <a:srgbClr val="404040"/>
              </a:solidFill>
              <a:latin typeface="Abel"/>
              <a:cs typeface="Abe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B5967F6-D2E3-874A-BEFD-706CC8717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672" y="1034768"/>
            <a:ext cx="3068844" cy="37894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A95AF0C-42D3-0D49-BD03-7A05FA5C3E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5075" y="1027692"/>
            <a:ext cx="3150825" cy="367713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BAACF12-D96F-9044-A5D8-66C72F458917}"/>
              </a:ext>
            </a:extLst>
          </p:cNvPr>
          <p:cNvSpPr txBox="1"/>
          <p:nvPr/>
        </p:nvSpPr>
        <p:spPr>
          <a:xfrm>
            <a:off x="257097" y="219422"/>
            <a:ext cx="8886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HTF Black" pitchFamily="2" charset="77"/>
                <a:ea typeface="+mn-ea"/>
                <a:cs typeface="+mn-cs"/>
              </a:rPr>
              <a:t>Valutazione dei costi/benefici per attività di prevenzione finalizzata a evitare una riammissione del paziente dopo la dimissione</a:t>
            </a:r>
          </a:p>
        </p:txBody>
      </p:sp>
    </p:spTree>
    <p:extLst>
      <p:ext uri="{BB962C8B-B14F-4D97-AF65-F5344CB8AC3E}">
        <p14:creationId xmlns:p14="http://schemas.microsoft.com/office/powerpoint/2010/main" val="81839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53BA1F-D373-4540-AA33-23017CACB7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i="1" dirty="0"/>
              <a:t>Grazie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1AB6B9A-E079-F74F-81BE-3438E17C7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3931" y="467481"/>
            <a:ext cx="2125314" cy="85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86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4366" y="4263154"/>
            <a:ext cx="562435" cy="54935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8C270AA-B575-DB43-BD58-DE2162078D8D}"/>
              </a:ext>
            </a:extLst>
          </p:cNvPr>
          <p:cNvSpPr txBox="1"/>
          <p:nvPr/>
        </p:nvSpPr>
        <p:spPr>
          <a:xfrm>
            <a:off x="257097" y="219422"/>
            <a:ext cx="888690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HTF Black" pitchFamily="2" charset="77"/>
                <a:ea typeface="+mn-ea"/>
                <a:cs typeface="+mn-cs"/>
              </a:rPr>
              <a:t>Valutazione dei costi/benefici per attività di prevenzione finalizzata a evitare una riammissione del paziente dopo la dimissione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HTF Black" pitchFamily="2" charset="77"/>
                <a:ea typeface="+mn-ea"/>
                <a:cs typeface="+mn-cs"/>
              </a:rPr>
              <a:t>Caso di 100 dimissioni al giorno – Tasso di riammissione del 20% - Costo singola attività preventiva 250$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001CD8F7-1F3C-F949-B1CB-54781FF47E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3037807"/>
              </p:ext>
            </p:extLst>
          </p:nvPr>
        </p:nvGraphicFramePr>
        <p:xfrm>
          <a:off x="336429" y="1204307"/>
          <a:ext cx="7383776" cy="3717482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2415397">
                  <a:extLst>
                    <a:ext uri="{9D8B030D-6E8A-4147-A177-3AD203B41FA5}">
                      <a16:colId xmlns:a16="http://schemas.microsoft.com/office/drawing/2014/main" val="3365477600"/>
                    </a:ext>
                  </a:extLst>
                </a:gridCol>
                <a:gridCol w="1595887">
                  <a:extLst>
                    <a:ext uri="{9D8B030D-6E8A-4147-A177-3AD203B41FA5}">
                      <a16:colId xmlns:a16="http://schemas.microsoft.com/office/drawing/2014/main" val="1567080915"/>
                    </a:ext>
                  </a:extLst>
                </a:gridCol>
                <a:gridCol w="1599506">
                  <a:extLst>
                    <a:ext uri="{9D8B030D-6E8A-4147-A177-3AD203B41FA5}">
                      <a16:colId xmlns:a16="http://schemas.microsoft.com/office/drawing/2014/main" val="652125862"/>
                    </a:ext>
                  </a:extLst>
                </a:gridCol>
                <a:gridCol w="1772986">
                  <a:extLst>
                    <a:ext uri="{9D8B030D-6E8A-4147-A177-3AD203B41FA5}">
                      <a16:colId xmlns:a16="http://schemas.microsoft.com/office/drawing/2014/main" val="3299042891"/>
                    </a:ext>
                  </a:extLst>
                </a:gridCol>
              </a:tblGrid>
              <a:tr h="34236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it-IT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Gotham HTF Black" pitchFamily="2" charset="77"/>
                          <a:ea typeface="+mn-ea"/>
                          <a:cs typeface="+mn-cs"/>
                        </a:rPr>
                        <a:t>Dimissioni al giorno </a:t>
                      </a: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344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it-IT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Gotham HTF Black" pitchFamily="2" charset="77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344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r" defTabSz="914400" rtl="0" eaLnBrk="1" latinLnBrk="0" hangingPunct="1"/>
                      <a:endParaRPr kumimoji="0" lang="it-IT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Gotham HTF Black" pitchFamily="2" charset="77"/>
                        <a:ea typeface="+mn-ea"/>
                        <a:cs typeface="+mn-cs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4D4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r" defTabSz="914400" rtl="0" eaLnBrk="1" latinLnBrk="0" hangingPunct="1"/>
                      <a:endParaRPr kumimoji="0" lang="it-IT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Gotham HTF Black" pitchFamily="2" charset="77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9724876"/>
                  </a:ext>
                </a:extLst>
              </a:tr>
              <a:tr h="34236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it-IT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Gotham HTF Black" pitchFamily="2" charset="77"/>
                          <a:ea typeface="+mn-ea"/>
                          <a:cs typeface="+mn-cs"/>
                        </a:rPr>
                        <a:t>Riammissioni attese (storico)</a:t>
                      </a: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4D4D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it-IT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Gotham HTF Black" pitchFamily="2" charset="77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4D4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r" defTabSz="914400" rtl="0" eaLnBrk="1" latinLnBrk="0" hangingPunct="1"/>
                      <a:endParaRPr kumimoji="0" lang="it-IT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Gotham HTF Black" pitchFamily="2" charset="77"/>
                        <a:ea typeface="+mn-ea"/>
                        <a:cs typeface="+mn-cs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4D4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r" defTabSz="914400" rtl="0" eaLnBrk="1" latinLnBrk="0" hangingPunct="1"/>
                      <a:endParaRPr kumimoji="0" lang="it-IT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Gotham HTF Black" pitchFamily="2" charset="77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16436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it-IT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Gotham HTF Black" pitchFamily="2" charset="77"/>
                          <a:ea typeface="+mn-ea"/>
                          <a:cs typeface="+mn-cs"/>
                        </a:rPr>
                        <a:t>Politica per prevenire la riammissione</a:t>
                      </a:r>
                      <a:endParaRPr kumimoji="0" lang="it-IT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Gotham HTF Black" pitchFamily="2" charset="77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35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Gotham HTF Black" pitchFamily="2" charset="77"/>
                          <a:ea typeface="+mn-ea"/>
                          <a:cs typeface="+mn-cs"/>
                        </a:rPr>
                        <a:t>su tutti i pazienti</a:t>
                      </a:r>
                    </a:p>
                    <a:p>
                      <a:pPr marL="0" algn="r" defTabSz="914400" rtl="0" eaLnBrk="1" latinLnBrk="0" hangingPunct="1"/>
                      <a:endParaRPr kumimoji="0" lang="it-IT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Gotham HTF Black" pitchFamily="2" charset="77"/>
                        <a:ea typeface="+mn-ea"/>
                        <a:cs typeface="+mn-cs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35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Gotham HTF Black" pitchFamily="2" charset="77"/>
                          <a:ea typeface="+mn-ea"/>
                          <a:cs typeface="+mn-cs"/>
                        </a:rPr>
                        <a:t>sui primi 25 pazienti d</a:t>
                      </a:r>
                      <a:r>
                        <a:rPr kumimoji="0" lang="it-IT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Gotham HTF Black" pitchFamily="2" charset="77"/>
                          <a:ea typeface="+mn-ea"/>
                          <a:cs typeface="+mn-cs"/>
                        </a:rPr>
                        <a:t>ella scala LACE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35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Gotham HTF Black" pitchFamily="2" charset="77"/>
                          <a:ea typeface="+mn-ea"/>
                          <a:cs typeface="+mn-cs"/>
                        </a:rPr>
                        <a:t>sui primi 25 pazienti </a:t>
                      </a:r>
                      <a:r>
                        <a:rPr kumimoji="0" lang="it-IT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Gotham HTF Black" pitchFamily="2" charset="77"/>
                          <a:ea typeface="+mn-ea"/>
                          <a:cs typeface="+mn-cs"/>
                        </a:rPr>
                        <a:t>delle indicazioni del ML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35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6444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it-IT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Gotham HTF Black" pitchFamily="2" charset="77"/>
                          <a:ea typeface="+mn-ea"/>
                          <a:cs typeface="+mn-cs"/>
                        </a:rPr>
                        <a:t>Numero interventi di prevenzione </a:t>
                      </a:r>
                    </a:p>
                    <a:p>
                      <a:r>
                        <a:rPr kumimoji="0" lang="it-IT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Gotham HTF Black" pitchFamily="2" charset="77"/>
                          <a:ea typeface="+mn-ea"/>
                          <a:cs typeface="+mn-cs"/>
                        </a:rPr>
                        <a:t>(del costo di 250$ ciascuna)</a:t>
                      </a: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it-IT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Gotham HTF Black" pitchFamily="2" charset="77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it-IT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Gotham HTF Black" pitchFamily="2" charset="77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it-IT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Gotham HTF Black" pitchFamily="2" charset="77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1698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it-IT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Gotham HTF Black" pitchFamily="2" charset="77"/>
                          <a:ea typeface="+mn-ea"/>
                          <a:cs typeface="+mn-cs"/>
                        </a:rPr>
                        <a:t>Costo interventi preventivi</a:t>
                      </a: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354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it-IT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Gotham HTF Black" pitchFamily="2" charset="77"/>
                          <a:ea typeface="+mn-ea"/>
                          <a:cs typeface="+mn-cs"/>
                        </a:rPr>
                        <a:t>$25.000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354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it-IT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Gotham HTF Black" pitchFamily="2" charset="77"/>
                          <a:ea typeface="+mn-ea"/>
                          <a:cs typeface="+mn-cs"/>
                        </a:rPr>
                        <a:t>$6.250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354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it-IT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Gotham HTF Black" pitchFamily="2" charset="77"/>
                          <a:ea typeface="+mn-ea"/>
                          <a:cs typeface="+mn-cs"/>
                        </a:rPr>
                        <a:t>$6.250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35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88762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it-IT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Gotham HTF Black" pitchFamily="2" charset="77"/>
                          <a:ea typeface="+mn-ea"/>
                          <a:cs typeface="+mn-cs"/>
                        </a:rPr>
                        <a:t>Riammissioni evitate</a:t>
                      </a: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Gotham HTF Black" pitchFamily="2" charset="77"/>
                          <a:ea typeface="+mn-ea"/>
                          <a:cs typeface="+mn-cs"/>
                        </a:rPr>
                        <a:t>(del costo di 5.000$ ciascuna)</a:t>
                      </a: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it-IT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Gotham HTF Black" pitchFamily="2" charset="77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it-IT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Gotham HTF Black" pitchFamily="2" charset="77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it-IT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Gotham HTF Black" pitchFamily="2" charset="77"/>
                          <a:ea typeface="+mn-ea"/>
                          <a:cs typeface="+mn-cs"/>
                        </a:rPr>
                        <a:t>2.4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4513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it-IT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Gotham HTF Black" pitchFamily="2" charset="77"/>
                          <a:ea typeface="+mn-ea"/>
                          <a:cs typeface="+mn-cs"/>
                        </a:rPr>
                        <a:t>Costi evitati</a:t>
                      </a: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354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it-IT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Gotham HTF Black" pitchFamily="2" charset="77"/>
                          <a:ea typeface="+mn-ea"/>
                          <a:cs typeface="+mn-cs"/>
                        </a:rPr>
                        <a:t>$20.000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354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it-IT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Gotham HTF Black" pitchFamily="2" charset="77"/>
                          <a:ea typeface="+mn-ea"/>
                          <a:cs typeface="+mn-cs"/>
                        </a:rPr>
                        <a:t>$10.000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354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it-IT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Gotham HTF Black" pitchFamily="2" charset="77"/>
                          <a:ea typeface="+mn-ea"/>
                          <a:cs typeface="+mn-cs"/>
                        </a:rPr>
                        <a:t>$12.000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35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03029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it-IT" sz="1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Gotham HTF Black" pitchFamily="2" charset="77"/>
                          <a:ea typeface="+mn-ea"/>
                          <a:cs typeface="+mn-cs"/>
                        </a:rPr>
                        <a:t>Costi/benefici attività prevenzione </a:t>
                      </a:r>
                      <a:endParaRPr kumimoji="0" lang="it-IT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Gotham HTF Black" pitchFamily="2" charset="77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it-IT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Gotham HTF Black" pitchFamily="2" charset="77"/>
                          <a:ea typeface="+mn-ea"/>
                          <a:cs typeface="+mn-cs"/>
                        </a:rPr>
                        <a:t>($5.000)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it-IT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Gotham HTF Black" pitchFamily="2" charset="77"/>
                          <a:ea typeface="+mn-ea"/>
                          <a:cs typeface="+mn-cs"/>
                        </a:rPr>
                        <a:t>$3.550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it-IT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Gotham HTF Black" pitchFamily="2" charset="77"/>
                          <a:ea typeface="+mn-ea"/>
                          <a:cs typeface="+mn-cs"/>
                        </a:rPr>
                        <a:t>$5.750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9646715"/>
                  </a:ext>
                </a:extLst>
              </a:tr>
              <a:tr h="229274">
                <a:tc rowSpan="2">
                  <a:txBody>
                    <a:bodyPr/>
                    <a:lstStyle/>
                    <a:p>
                      <a:pPr marL="0" algn="l" defTabSz="342900" rtl="0" eaLnBrk="1" latinLnBrk="0" hangingPunct="1"/>
                      <a:r>
                        <a:rPr kumimoji="0" lang="it-IT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Gotham HTF Black" pitchFamily="2" charset="77"/>
                          <a:ea typeface="+mn-ea"/>
                          <a:cs typeface="+mn-cs"/>
                        </a:rPr>
                        <a:t>Differenze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342900" rtl="0" eaLnBrk="1" latinLnBrk="0" hangingPunct="1"/>
                      <a:endParaRPr kumimoji="0" lang="en-US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Gotham HTF Black" pitchFamily="2" charset="77"/>
                        <a:ea typeface="+mn-ea"/>
                        <a:cs typeface="+mn-cs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342900" rtl="0" eaLnBrk="1" latinLnBrk="0" hangingPunct="1"/>
                      <a:endParaRPr kumimoji="0" lang="en-US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Gotham HTF Black" pitchFamily="2" charset="77"/>
                        <a:ea typeface="+mn-ea"/>
                        <a:cs typeface="+mn-cs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342900" rtl="0" eaLnBrk="1" latinLnBrk="0" hangingPunct="1"/>
                      <a:r>
                        <a:rPr kumimoji="0" lang="en-US" sz="1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Gotham HTF Black" pitchFamily="2" charset="77"/>
                          <a:ea typeface="+mn-ea"/>
                          <a:cs typeface="+mn-cs"/>
                        </a:rPr>
                        <a:t>$2.200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2249603"/>
                  </a:ext>
                </a:extLst>
              </a:tr>
              <a:tr h="261332">
                <a:tc vMerge="1">
                  <a:txBody>
                    <a:bodyPr/>
                    <a:lstStyle/>
                    <a:p>
                      <a:pPr marL="0" algn="l" defTabSz="342900" rtl="0" eaLnBrk="1" latinLnBrk="0" hangingPunct="1"/>
                      <a:endParaRPr kumimoji="0" lang="en-US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Gotham HTF Black" pitchFamily="2" charset="77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342900" rtl="0" eaLnBrk="1" latinLnBrk="0" hangingPunct="1"/>
                      <a:endParaRPr kumimoji="0" lang="en-US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Gotham HTF Black" pitchFamily="2" charset="77"/>
                        <a:ea typeface="+mn-ea"/>
                        <a:cs typeface="+mn-cs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342900" rtl="0" eaLnBrk="1" latinLnBrk="0" hangingPunct="1"/>
                      <a:endParaRPr kumimoji="0" lang="en-US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Gotham HTF Black" pitchFamily="2" charset="77"/>
                        <a:ea typeface="+mn-ea"/>
                        <a:cs typeface="+mn-cs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342900" rtl="0" eaLnBrk="1" latinLnBrk="0" hangingPunct="1"/>
                      <a:r>
                        <a:rPr kumimoji="0" lang="en-US" sz="1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Gotham HTF Black" pitchFamily="2" charset="77"/>
                          <a:ea typeface="+mn-ea"/>
                          <a:cs typeface="+mn-cs"/>
                        </a:rPr>
                        <a:t>$10.750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28848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355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4366" y="4263154"/>
            <a:ext cx="562435" cy="5493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A5372F8-3BD2-0947-99A6-2B19E48450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9692" y="1506189"/>
            <a:ext cx="922659" cy="247479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EDDA06F-C364-5244-B535-A3DE227A4B93}"/>
              </a:ext>
            </a:extLst>
          </p:cNvPr>
          <p:cNvSpPr txBox="1"/>
          <p:nvPr/>
        </p:nvSpPr>
        <p:spPr>
          <a:xfrm>
            <a:off x="1015332" y="1275913"/>
            <a:ext cx="14814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HTF Black" pitchFamily="2" charset="77"/>
                <a:ea typeface="+mn-ea"/>
                <a:cs typeface="+mn-cs"/>
              </a:rPr>
              <a:t>785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7E30BA-0ED1-4B46-AA72-8360CA2E2BAE}"/>
              </a:ext>
            </a:extLst>
          </p:cNvPr>
          <p:cNvSpPr txBox="1"/>
          <p:nvPr/>
        </p:nvSpPr>
        <p:spPr>
          <a:xfrm>
            <a:off x="872664" y="1956391"/>
            <a:ext cx="17668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HTF Bold" pitchFamily="2" charset="77"/>
                <a:ea typeface="+mn-ea"/>
                <a:cs typeface="+mn-cs"/>
              </a:rPr>
              <a:t>DISCHARGES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HTF Bold" pitchFamily="2" charset="77"/>
                <a:ea typeface="+mn-ea"/>
                <a:cs typeface="+mn-cs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HTF Bold" pitchFamily="2" charset="77"/>
                <a:ea typeface="+mn-ea"/>
                <a:cs typeface="+mn-cs"/>
              </a:rPr>
              <a:t>PER DAY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27D983-8490-9C41-A481-4735FDB48E6A}"/>
              </a:ext>
            </a:extLst>
          </p:cNvPr>
          <p:cNvSpPr txBox="1"/>
          <p:nvPr/>
        </p:nvSpPr>
        <p:spPr>
          <a:xfrm>
            <a:off x="677901" y="3083448"/>
            <a:ext cx="2156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HTF Black" pitchFamily="2" charset="77"/>
                <a:ea typeface="+mn-ea"/>
                <a:cs typeface="+mn-cs"/>
              </a:rPr>
              <a:t>17.5%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845B07-078B-EF4D-83BF-B9C4C1F765A9}"/>
              </a:ext>
            </a:extLst>
          </p:cNvPr>
          <p:cNvSpPr txBox="1"/>
          <p:nvPr/>
        </p:nvSpPr>
        <p:spPr>
          <a:xfrm>
            <a:off x="447070" y="3763926"/>
            <a:ext cx="2618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HTF Bold" pitchFamily="2" charset="77"/>
                <a:ea typeface="+mn-ea"/>
                <a:cs typeface="+mn-cs"/>
              </a:rPr>
              <a:t>NATIONAL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HTF Bold" pitchFamily="2" charset="77"/>
                <a:ea typeface="+mn-ea"/>
                <a:cs typeface="+mn-cs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HTF Bold" pitchFamily="2" charset="77"/>
                <a:ea typeface="+mn-ea"/>
                <a:cs typeface="+mn-cs"/>
              </a:rPr>
              <a:t>READMISSION RATE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883EEEC-5724-DE49-9118-7B4FFA703560}"/>
              </a:ext>
            </a:extLst>
          </p:cNvPr>
          <p:cNvSpPr txBox="1"/>
          <p:nvPr/>
        </p:nvSpPr>
        <p:spPr>
          <a:xfrm>
            <a:off x="4562295" y="1275913"/>
            <a:ext cx="2659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HTF Black" pitchFamily="2" charset="77"/>
                <a:ea typeface="+mn-ea"/>
                <a:cs typeface="+mn-cs"/>
              </a:rPr>
              <a:t>$15.110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D22FB5-2743-BB47-AD31-85D2D430A608}"/>
              </a:ext>
            </a:extLst>
          </p:cNvPr>
          <p:cNvSpPr txBox="1"/>
          <p:nvPr/>
        </p:nvSpPr>
        <p:spPr>
          <a:xfrm>
            <a:off x="4683321" y="1956391"/>
            <a:ext cx="24176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HTF Bold" pitchFamily="2" charset="77"/>
                <a:ea typeface="+mn-ea"/>
                <a:cs typeface="+mn-cs"/>
              </a:rPr>
              <a:t>SAVINGS PER DAY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AEC071-696D-2842-A467-BEDC63E9BA28}"/>
              </a:ext>
            </a:extLst>
          </p:cNvPr>
          <p:cNvSpPr txBox="1"/>
          <p:nvPr/>
        </p:nvSpPr>
        <p:spPr>
          <a:xfrm>
            <a:off x="4733815" y="3083448"/>
            <a:ext cx="2316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HTF Black" pitchFamily="2" charset="77"/>
                <a:ea typeface="+mn-ea"/>
                <a:cs typeface="+mn-cs"/>
              </a:rPr>
              <a:t>$5.5M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B4FFB77-52EC-C642-B2B6-FC96EF0C1068}"/>
              </a:ext>
            </a:extLst>
          </p:cNvPr>
          <p:cNvSpPr txBox="1"/>
          <p:nvPr/>
        </p:nvSpPr>
        <p:spPr>
          <a:xfrm>
            <a:off x="4683321" y="3763926"/>
            <a:ext cx="24176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HTF Bold" pitchFamily="2" charset="77"/>
                <a:ea typeface="+mn-ea"/>
                <a:cs typeface="+mn-cs"/>
              </a:rPr>
              <a:t>SAVINGS PER YEAR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5D85458-E485-AF4F-9088-43D11BF90753}"/>
              </a:ext>
            </a:extLst>
          </p:cNvPr>
          <p:cNvSpPr txBox="1"/>
          <p:nvPr/>
        </p:nvSpPr>
        <p:spPr>
          <a:xfrm>
            <a:off x="257098" y="219422"/>
            <a:ext cx="8610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HTF Black" pitchFamily="2" charset="77"/>
                <a:ea typeface="+mn-ea"/>
                <a:cs typeface="+mn-cs"/>
              </a:rPr>
              <a:t>Valutazione dei costi/benefici per attività di prevenzione finalizzata a evitare una riammissione del paziente dopo la dimissione</a:t>
            </a:r>
          </a:p>
        </p:txBody>
      </p:sp>
    </p:spTree>
    <p:extLst>
      <p:ext uri="{BB962C8B-B14F-4D97-AF65-F5344CB8AC3E}">
        <p14:creationId xmlns:p14="http://schemas.microsoft.com/office/powerpoint/2010/main" val="3668496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4366" y="4263154"/>
            <a:ext cx="562435" cy="549355"/>
          </a:xfrm>
          <a:prstGeom prst="rect">
            <a:avLst/>
          </a:prstGeom>
        </p:spPr>
      </p:pic>
      <p:sp>
        <p:nvSpPr>
          <p:cNvPr id="15" name="Segnaposto contenuto 6"/>
          <p:cNvSpPr txBox="1">
            <a:spLocks/>
          </p:cNvSpPr>
          <p:nvPr/>
        </p:nvSpPr>
        <p:spPr>
          <a:xfrm>
            <a:off x="5396252" y="1200151"/>
            <a:ext cx="2174354" cy="282383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it-IT" sz="2100" dirty="0">
              <a:solidFill>
                <a:srgbClr val="404040"/>
              </a:solidFill>
              <a:latin typeface="Abel"/>
              <a:cs typeface="Abel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1D9A2E5-D0D4-A24A-8248-8B3DE4E2483A}"/>
              </a:ext>
            </a:extLst>
          </p:cNvPr>
          <p:cNvGrpSpPr/>
          <p:nvPr/>
        </p:nvGrpSpPr>
        <p:grpSpPr>
          <a:xfrm>
            <a:off x="661949" y="3095675"/>
            <a:ext cx="7743634" cy="1283456"/>
            <a:chOff x="762518" y="2875335"/>
            <a:chExt cx="7743634" cy="128345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2C178D2-229D-8445-9E75-89D6FDA6A4FB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62518" y="2875335"/>
              <a:ext cx="810876" cy="81087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2800A1A-688B-0F48-85DC-F6A997C9E89F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203428" y="2875335"/>
              <a:ext cx="810876" cy="810876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6E2DF63-94A0-B04F-A01C-8DE33AFF2D3C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923883" y="2875335"/>
              <a:ext cx="810876" cy="810876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C786D67-0C2F-6843-BCE8-1FE51178DE29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644337" y="2875335"/>
              <a:ext cx="810876" cy="81087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AB53D5D-7F3A-794B-8092-0D0BA8DA0C43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482973" y="2875335"/>
              <a:ext cx="810876" cy="810876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93D3A5A-F452-3941-BC03-947C6C5EDECE}"/>
                </a:ext>
              </a:extLst>
            </p:cNvPr>
            <p:cNvSpPr/>
            <p:nvPr/>
          </p:nvSpPr>
          <p:spPr>
            <a:xfrm>
              <a:off x="779770" y="3727904"/>
              <a:ext cx="795411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  <a:latin typeface="Trebuchet MS" panose="020B0703020202090204" pitchFamily="34" charset="0"/>
                  <a:ea typeface="Apple Symbols" panose="02000000000000000000" pitchFamily="2" charset="-79"/>
                  <a:cs typeface="Arial Hebrew" pitchFamily="2" charset="-79"/>
                </a:rPr>
                <a:t>MEASURE</a:t>
              </a:r>
              <a:endParaRPr lang="en-US" b="1" dirty="0">
                <a:solidFill>
                  <a:schemeClr val="bg1"/>
                </a:solidFill>
                <a:latin typeface="Trebuchet MS" panose="020B0703020202090204" pitchFamily="34" charset="0"/>
                <a:ea typeface="Apple Symbols" panose="02000000000000000000" pitchFamily="2" charset="-79"/>
                <a:cs typeface="Arial Hebrew" pitchFamily="2" charset="-79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7B81269-88CB-2943-93D9-F420E88EDC9F}"/>
                </a:ext>
              </a:extLst>
            </p:cNvPr>
            <p:cNvSpPr/>
            <p:nvPr/>
          </p:nvSpPr>
          <p:spPr>
            <a:xfrm>
              <a:off x="2030151" y="3727904"/>
              <a:ext cx="1677062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  <a:latin typeface="Trebuchet MS" panose="020B0703020202090204" pitchFamily="34" charset="0"/>
                  <a:ea typeface="Apple Symbols" panose="02000000000000000000" pitchFamily="2" charset="-79"/>
                  <a:cs typeface="Arial Hebrew" pitchFamily="2" charset="-79"/>
                </a:rPr>
                <a:t>POPULATION </a:t>
              </a:r>
            </a:p>
            <a:p>
              <a:pPr algn="ctr"/>
              <a:r>
                <a:rPr lang="en-US" sz="1100" b="1" dirty="0">
                  <a:solidFill>
                    <a:schemeClr val="bg1"/>
                  </a:solidFill>
                  <a:latin typeface="Trebuchet MS" panose="020B0703020202090204" pitchFamily="34" charset="0"/>
                  <a:ea typeface="Apple Symbols" panose="02000000000000000000" pitchFamily="2" charset="-79"/>
                  <a:cs typeface="Arial Hebrew" pitchFamily="2" charset="-79"/>
                </a:rPr>
                <a:t>HEALTH MANAGEMENT</a:t>
              </a:r>
              <a:endParaRPr lang="en-US" b="1" dirty="0">
                <a:solidFill>
                  <a:schemeClr val="bg1"/>
                </a:solidFill>
                <a:latin typeface="Trebuchet MS" panose="020B0703020202090204" pitchFamily="34" charset="0"/>
                <a:ea typeface="Apple Symbols" panose="02000000000000000000" pitchFamily="2" charset="-79"/>
                <a:cs typeface="Arial Hebrew" pitchFamily="2" charset="-79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3C8962D-3020-8A4C-A67D-19F8C086C65A}"/>
                </a:ext>
              </a:extLst>
            </p:cNvPr>
            <p:cNvSpPr/>
            <p:nvPr/>
          </p:nvSpPr>
          <p:spPr>
            <a:xfrm>
              <a:off x="4217311" y="3727904"/>
              <a:ext cx="841897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  <a:latin typeface="Trebuchet MS" panose="020B0703020202090204" pitchFamily="34" charset="0"/>
                  <a:ea typeface="Apple Symbols" panose="02000000000000000000" pitchFamily="2" charset="-79"/>
                  <a:cs typeface="Arial Hebrew" pitchFamily="2" charset="-79"/>
                </a:rPr>
                <a:t>MACHINE </a:t>
              </a:r>
            </a:p>
            <a:p>
              <a:pPr algn="ctr"/>
              <a:r>
                <a:rPr lang="en-US" sz="1100" b="1" dirty="0">
                  <a:solidFill>
                    <a:schemeClr val="bg1"/>
                  </a:solidFill>
                  <a:latin typeface="Trebuchet MS" panose="020B0703020202090204" pitchFamily="34" charset="0"/>
                  <a:ea typeface="Apple Symbols" panose="02000000000000000000" pitchFamily="2" charset="-79"/>
                  <a:cs typeface="Arial Hebrew" pitchFamily="2" charset="-79"/>
                </a:rPr>
                <a:t>LEARNING</a:t>
              </a:r>
              <a:endParaRPr lang="en-US" b="1" dirty="0">
                <a:solidFill>
                  <a:schemeClr val="bg1"/>
                </a:solidFill>
                <a:latin typeface="Trebuchet MS" panose="020B0703020202090204" pitchFamily="34" charset="0"/>
                <a:ea typeface="Apple Symbols" panose="02000000000000000000" pitchFamily="2" charset="-79"/>
                <a:cs typeface="Arial Hebrew" pitchFamily="2" charset="-79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FF1CB03-9761-764C-8F6D-C92EF85F3389}"/>
                </a:ext>
              </a:extLst>
            </p:cNvPr>
            <p:cNvSpPr/>
            <p:nvPr/>
          </p:nvSpPr>
          <p:spPr>
            <a:xfrm>
              <a:off x="5880019" y="3727904"/>
              <a:ext cx="944489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  <a:latin typeface="Trebuchet MS" panose="020B0703020202090204" pitchFamily="34" charset="0"/>
                  <a:ea typeface="Apple Symbols" panose="02000000000000000000" pitchFamily="2" charset="-79"/>
                  <a:cs typeface="Arial Hebrew" pitchFamily="2" charset="-79"/>
                </a:rPr>
                <a:t>PREDICTIVE</a:t>
              </a:r>
            </a:p>
            <a:p>
              <a:pPr algn="ctr"/>
              <a:r>
                <a:rPr lang="en-US" sz="1100" b="1" dirty="0">
                  <a:solidFill>
                    <a:schemeClr val="bg1"/>
                  </a:solidFill>
                  <a:latin typeface="Trebuchet MS" panose="020B0703020202090204" pitchFamily="34" charset="0"/>
                  <a:ea typeface="Apple Symbols" panose="02000000000000000000" pitchFamily="2" charset="-79"/>
                  <a:cs typeface="Arial Hebrew" pitchFamily="2" charset="-79"/>
                </a:rPr>
                <a:t>ANALYSIS</a:t>
              </a:r>
              <a:endParaRPr lang="en-US" b="1" dirty="0">
                <a:solidFill>
                  <a:schemeClr val="bg1"/>
                </a:solidFill>
                <a:latin typeface="Trebuchet MS" panose="020B0703020202090204" pitchFamily="34" charset="0"/>
                <a:ea typeface="Apple Symbols" panose="02000000000000000000" pitchFamily="2" charset="-79"/>
                <a:cs typeface="Arial Hebrew" pitchFamily="2" charset="-79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902CD3B-9D6F-0240-92F6-692B70D16551}"/>
                </a:ext>
              </a:extLst>
            </p:cNvPr>
            <p:cNvSpPr/>
            <p:nvPr/>
          </p:nvSpPr>
          <p:spPr>
            <a:xfrm>
              <a:off x="7646621" y="3727904"/>
              <a:ext cx="859531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  <a:latin typeface="Trebuchet MS" panose="020B0703020202090204" pitchFamily="34" charset="0"/>
                  <a:ea typeface="Apple Symbols" panose="02000000000000000000" pitchFamily="2" charset="-79"/>
                  <a:cs typeface="Arial Hebrew" pitchFamily="2" charset="-79"/>
                </a:rPr>
                <a:t>PRECISION HEALTH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A8979A89-CA8A-6A49-AB09-50659C785C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6446" y="1653837"/>
            <a:ext cx="6276640" cy="133967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140C5CE-F7DD-9044-8E90-60F780DDAA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43160" y="623369"/>
            <a:ext cx="3274585" cy="79461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352D5DF-EE86-3343-934D-346685C8272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9993"/>
          <a:stretch/>
        </p:blipFill>
        <p:spPr>
          <a:xfrm>
            <a:off x="7829781" y="1871671"/>
            <a:ext cx="859531" cy="83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64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215660" y="330991"/>
            <a:ext cx="4295955" cy="3852820"/>
          </a:xfrm>
        </p:spPr>
        <p:txBody>
          <a:bodyPr>
            <a:normAutofit fontScale="92500"/>
          </a:bodyPr>
          <a:lstStyle/>
          <a:p>
            <a:r>
              <a:rPr lang="it-IT" dirty="0">
                <a:solidFill>
                  <a:schemeClr val="bg1"/>
                </a:solidFill>
                <a:latin typeface="Abel"/>
                <a:cs typeface="Abel"/>
              </a:rPr>
              <a:t>Tecnologia: raccogliere e rendere omogenee le informazioni</a:t>
            </a:r>
          </a:p>
          <a:p>
            <a:r>
              <a:rPr lang="it-IT" dirty="0">
                <a:solidFill>
                  <a:schemeClr val="bg1"/>
                </a:solidFill>
                <a:latin typeface="Abel"/>
                <a:cs typeface="Abel"/>
              </a:rPr>
              <a:t>Informazioni: conoscere meglio la popolazione ed il territorio</a:t>
            </a:r>
          </a:p>
          <a:p>
            <a:r>
              <a:rPr lang="it-IT" dirty="0">
                <a:solidFill>
                  <a:schemeClr val="bg1"/>
                </a:solidFill>
                <a:latin typeface="Abel"/>
                <a:cs typeface="Abel"/>
              </a:rPr>
              <a:t>Conoscenza: indirizzare le risorse e gli sforzi</a:t>
            </a:r>
          </a:p>
          <a:p>
            <a:r>
              <a:rPr lang="it-IT" dirty="0">
                <a:solidFill>
                  <a:schemeClr val="bg1"/>
                </a:solidFill>
                <a:latin typeface="Abel"/>
                <a:cs typeface="Abel"/>
              </a:rPr>
              <a:t>Indirizzi: integrare sanità con attività socio assistenziali e gli stili di vita</a:t>
            </a: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4366" y="4263154"/>
            <a:ext cx="562435" cy="549355"/>
          </a:xfrm>
          <a:prstGeom prst="rect">
            <a:avLst/>
          </a:prstGeom>
        </p:spPr>
      </p:pic>
      <p:sp>
        <p:nvSpPr>
          <p:cNvPr id="15" name="Segnaposto contenuto 6"/>
          <p:cNvSpPr txBox="1">
            <a:spLocks/>
          </p:cNvSpPr>
          <p:nvPr/>
        </p:nvSpPr>
        <p:spPr>
          <a:xfrm>
            <a:off x="5396252" y="1200151"/>
            <a:ext cx="2174354" cy="282383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it-IT" sz="2100" dirty="0">
              <a:solidFill>
                <a:srgbClr val="404040"/>
              </a:solidFill>
              <a:latin typeface="Abel"/>
              <a:cs typeface="Abe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2B28BF-2161-474F-A3BC-34390BF0F8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8938" y="361989"/>
            <a:ext cx="3862047" cy="358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9926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4366" y="4263154"/>
            <a:ext cx="562435" cy="549355"/>
          </a:xfrm>
          <a:prstGeom prst="rect">
            <a:avLst/>
          </a:prstGeom>
        </p:spPr>
      </p:pic>
      <p:sp>
        <p:nvSpPr>
          <p:cNvPr id="15" name="Segnaposto contenuto 6"/>
          <p:cNvSpPr txBox="1">
            <a:spLocks/>
          </p:cNvSpPr>
          <p:nvPr/>
        </p:nvSpPr>
        <p:spPr>
          <a:xfrm>
            <a:off x="5396252" y="1200151"/>
            <a:ext cx="2174354" cy="282383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it-IT" sz="2100" dirty="0">
              <a:solidFill>
                <a:srgbClr val="404040"/>
              </a:solidFill>
              <a:latin typeface="Abel"/>
              <a:cs typeface="Abel"/>
            </a:endParaRPr>
          </a:p>
        </p:txBody>
      </p:sp>
      <p:pic>
        <p:nvPicPr>
          <p:cNvPr id="5" name="Immagine 13">
            <a:extLst>
              <a:ext uri="{FF2B5EF4-FFF2-40B4-BE49-F238E27FC236}">
                <a16:creationId xmlns:a16="http://schemas.microsoft.com/office/drawing/2014/main" id="{E1D3878C-8CC2-B14D-B6CE-4EAF0AD4B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4366" y="4263154"/>
            <a:ext cx="562435" cy="549355"/>
          </a:xfrm>
          <a:prstGeom prst="rect">
            <a:avLst/>
          </a:prstGeom>
        </p:spPr>
      </p:pic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10C0DF36-3508-AF49-A56A-B1773B3FE88B}"/>
              </a:ext>
            </a:extLst>
          </p:cNvPr>
          <p:cNvSpPr txBox="1">
            <a:spLocks/>
          </p:cNvSpPr>
          <p:nvPr/>
        </p:nvSpPr>
        <p:spPr>
          <a:xfrm>
            <a:off x="5396252" y="1200151"/>
            <a:ext cx="2174354" cy="282383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it-IT" sz="2100" dirty="0">
              <a:solidFill>
                <a:srgbClr val="404040"/>
              </a:solidFill>
              <a:latin typeface="Abel"/>
              <a:cs typeface="Abe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92558E-0AEB-A947-9296-1E8A55E688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64" y="196783"/>
            <a:ext cx="2488747" cy="10033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1D3AC7-8E4B-D849-BFED-2314AA1F78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464" y="1083697"/>
            <a:ext cx="4515158" cy="10033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5E11FB-EE58-904A-9D5A-B5F1883CA6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4870" y="1820158"/>
            <a:ext cx="1223860" cy="7919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DE8AFA-894C-CF43-B054-D7ED56DCAF9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05791" y="330991"/>
            <a:ext cx="1402019" cy="14020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6F5D803-8F9D-6F42-94FC-6FDAF73EB8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7517" y="2891467"/>
            <a:ext cx="2954705" cy="18367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635185-1B0E-CF4E-B3B5-37E5550AE2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0906" y="2891467"/>
            <a:ext cx="1857305" cy="185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78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it-IT" dirty="0">
                <a:solidFill>
                  <a:schemeClr val="bg1"/>
                </a:solidFill>
                <a:latin typeface="Abel"/>
                <a:cs typeface="Abel"/>
              </a:rPr>
              <a:t>Capire come meglio integrare la sanità con le iniziative socio assistenziali e gli stili di vita</a:t>
            </a: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4366" y="4263154"/>
            <a:ext cx="562435" cy="549355"/>
          </a:xfrm>
          <a:prstGeom prst="rect">
            <a:avLst/>
          </a:prstGeom>
        </p:spPr>
      </p:pic>
      <p:sp>
        <p:nvSpPr>
          <p:cNvPr id="15" name="Segnaposto contenuto 6"/>
          <p:cNvSpPr txBox="1">
            <a:spLocks/>
          </p:cNvSpPr>
          <p:nvPr/>
        </p:nvSpPr>
        <p:spPr>
          <a:xfrm>
            <a:off x="5396252" y="1200151"/>
            <a:ext cx="2174354" cy="282383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it-IT" sz="2100" dirty="0">
              <a:solidFill>
                <a:srgbClr val="404040"/>
              </a:solidFill>
              <a:latin typeface="Abel"/>
              <a:cs typeface="Abe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939748-F9E7-8C4A-BA40-B5DFD62140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28" y="112234"/>
            <a:ext cx="8954261" cy="415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5888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623686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InterSystems Light">
  <a:themeElements>
    <a:clrScheme name="Intersystems 2017">
      <a:dk1>
        <a:srgbClr val="2F3541"/>
      </a:dk1>
      <a:lt1>
        <a:sysClr val="window" lastClr="FFFFFF"/>
      </a:lt1>
      <a:dk2>
        <a:srgbClr val="27318A"/>
      </a:dk2>
      <a:lt2>
        <a:srgbClr val="E8E8E8"/>
      </a:lt2>
      <a:accent1>
        <a:srgbClr val="00A99D"/>
      </a:accent1>
      <a:accent2>
        <a:srgbClr val="62A5E5"/>
      </a:accent2>
      <a:accent3>
        <a:srgbClr val="FBDF3C"/>
      </a:accent3>
      <a:accent4>
        <a:srgbClr val="FB7F41"/>
      </a:accent4>
      <a:accent5>
        <a:srgbClr val="9A6ED1"/>
      </a:accent5>
      <a:accent6>
        <a:srgbClr val="910844"/>
      </a:accent6>
      <a:hlink>
        <a:srgbClr val="62A5E5"/>
      </a:hlink>
      <a:folHlink>
        <a:srgbClr val="00A99D"/>
      </a:folHlink>
    </a:clrScheme>
    <a:fontScheme name="Trebuchet MS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cap="rnd">
          <a:solidFill>
            <a:schemeClr val="tx1">
              <a:lumMod val="60000"/>
              <a:lumOff val="40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>
          <a:lnSpc>
            <a:spcPct val="110000"/>
          </a:lnSpc>
          <a:spcBef>
            <a:spcPts val="600"/>
          </a:spcBef>
          <a:spcAft>
            <a:spcPts val="300"/>
          </a:spcAft>
          <a:buFont typeface="Arial" panose="020B0604020202020204" pitchFamily="34" charset="0"/>
          <a:buChar char="​"/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3959E3B7-9089-ED4E-9DA2-535BECE3550D}" vid="{A0AC7327-DD95-664C-9053-64464CAD9D5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645</Words>
  <Application>Microsoft Office PowerPoint</Application>
  <PresentationFormat>Presentazione su schermo (16:9)</PresentationFormat>
  <Paragraphs>129</Paragraphs>
  <Slides>20</Slides>
  <Notes>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20</vt:i4>
      </vt:variant>
    </vt:vector>
  </HeadingPairs>
  <TitlesOfParts>
    <vt:vector size="31" baseType="lpstr">
      <vt:lpstr>Abel</vt:lpstr>
      <vt:lpstr>Arial</vt:lpstr>
      <vt:lpstr>Calibri</vt:lpstr>
      <vt:lpstr>Courier New</vt:lpstr>
      <vt:lpstr>Gotham Black</vt:lpstr>
      <vt:lpstr>Gotham Book</vt:lpstr>
      <vt:lpstr>Gotham HTF Black</vt:lpstr>
      <vt:lpstr>Gotham HTF Bold</vt:lpstr>
      <vt:lpstr>Trebuchet MS</vt:lpstr>
      <vt:lpstr>Tema di Office</vt:lpstr>
      <vt:lpstr>1_InterSystems Light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Capire come meglio integrare la sanità con le iniziative socio assistenziali e gli stili di vita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Demo per la gestione dati sociali per l’Emilia-Romagna</vt:lpstr>
      <vt:lpstr>Situazione Attuale</vt:lpstr>
      <vt:lpstr>Soluzione Proposta</vt:lpstr>
      <vt:lpstr>Standardizzazione della Informazione Sociale</vt:lpstr>
      <vt:lpstr>Dossier Sociale</vt:lpstr>
      <vt:lpstr>Business Intelligence</vt:lpstr>
      <vt:lpstr>Identificazione Gruppi Assistiti vulnerabili</vt:lpstr>
      <vt:lpstr>Grazie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subject/>
  <dc:creator>Ksenija Savicevic</dc:creator>
  <cp:keywords/>
  <dc:description/>
  <cp:lastModifiedBy>IMS-2</cp:lastModifiedBy>
  <cp:revision>35</cp:revision>
  <cp:lastPrinted>2018-10-10T12:48:18Z</cp:lastPrinted>
  <dcterms:created xsi:type="dcterms:W3CDTF">2017-09-04T11:13:55Z</dcterms:created>
  <dcterms:modified xsi:type="dcterms:W3CDTF">2019-10-24T08:22:41Z</dcterms:modified>
  <cp:category/>
</cp:coreProperties>
</file>